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4876800" cy="2743200"/>
  <p:notesSz cx="3657600" cy="2743200"/>
  <p:embeddedFontLst>
    <p:embeddedFont>
      <p:font typeface="Montserrat" panose="000005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9StDcjMmS+rbH520ZFpwbxOiP3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50" d="100"/>
          <a:sy n="250" d="100"/>
        </p:scale>
        <p:origin x="1056" y="186"/>
      </p:cViewPr>
      <p:guideLst>
        <p:guide orient="horz" pos="288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1584325" cy="13811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2071688" y="0"/>
            <a:ext cx="1584325" cy="138113"/>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365125" y="1320800"/>
            <a:ext cx="2927350" cy="10795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2605088"/>
            <a:ext cx="1584325" cy="138112"/>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2071688" y="2605088"/>
            <a:ext cx="1584325" cy="13811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
        <p:cNvGrpSpPr/>
        <p:nvPr/>
      </p:nvGrpSpPr>
      <p:grpSpPr>
        <a:xfrm>
          <a:off x="0" y="0"/>
          <a:ext cx="0" cy="0"/>
          <a:chOff x="0" y="0"/>
          <a:chExt cx="0" cy="0"/>
        </a:xfrm>
      </p:grpSpPr>
      <p:sp>
        <p:nvSpPr>
          <p:cNvPr id="17" name="Google Shape;17;p1:notes"/>
          <p:cNvSpPr txBox="1">
            <a:spLocks noGrp="1"/>
          </p:cNvSpPr>
          <p:nvPr>
            <p:ph type="body" idx="1"/>
          </p:nvPr>
        </p:nvSpPr>
        <p:spPr>
          <a:xfrm>
            <a:off x="365125" y="1320800"/>
            <a:ext cx="2927350" cy="1079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 name="Google Shape;18;p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03cf0d1152_0_6: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g303cf0d1152_0_6: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79" name="Google Shape;79;g303cf0d1152_0_6:notes"/>
          <p:cNvSpPr txBox="1">
            <a:spLocks noGrp="1"/>
          </p:cNvSpPr>
          <p:nvPr>
            <p:ph type="sldNum" idx="12"/>
          </p:nvPr>
        </p:nvSpPr>
        <p:spPr>
          <a:xfrm>
            <a:off x="2071688" y="2605088"/>
            <a:ext cx="1584300" cy="13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303cf0d1152_0_22: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 name="Google Shape;85;g303cf0d1152_0_22: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6" name="Google Shape;86;g303cf0d1152_0_22:notes"/>
          <p:cNvSpPr txBox="1">
            <a:spLocks noGrp="1"/>
          </p:cNvSpPr>
          <p:nvPr>
            <p:ph type="sldNum" idx="12"/>
          </p:nvPr>
        </p:nvSpPr>
        <p:spPr>
          <a:xfrm>
            <a:off x="2071688" y="2605088"/>
            <a:ext cx="1584300" cy="13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03cf0d1152_0_3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g303cf0d1152_0_3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93" name="Google Shape;93;g303cf0d1152_0_35:notes"/>
          <p:cNvSpPr txBox="1">
            <a:spLocks noGrp="1"/>
          </p:cNvSpPr>
          <p:nvPr>
            <p:ph type="sldNum" idx="12"/>
          </p:nvPr>
        </p:nvSpPr>
        <p:spPr>
          <a:xfrm>
            <a:off x="2071688" y="2605088"/>
            <a:ext cx="1584300" cy="13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03cf0d1152_0_42: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g303cf0d1152_0_42: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101" name="Google Shape;101;g303cf0d1152_0_42:notes"/>
          <p:cNvSpPr txBox="1">
            <a:spLocks noGrp="1"/>
          </p:cNvSpPr>
          <p:nvPr>
            <p:ph type="sldNum" idx="12"/>
          </p:nvPr>
        </p:nvSpPr>
        <p:spPr>
          <a:xfrm>
            <a:off x="2071688" y="2605088"/>
            <a:ext cx="1584300" cy="13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03cf0d1152_0_3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107" name="Google Shape;107;g303cf0d1152_0_3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63ddd5382b_0_31: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113" name="Google Shape;113;g363ddd5382b_0_3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63ddd5382b_0_36: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119" name="Google Shape;119;g363ddd5382b_0_36: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63ddd5382b_0_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5" name="Google Shape;125;g363ddd5382b_0_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7a091fd325_0_4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1" name="Google Shape;131;g37a091fd325_0_4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7ef21e3cea_0_1: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9" name="Google Shape;139;g37ef21e3cea_0_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g260db613467_0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 name="Google Shape;24;g260db613467_0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3c056e1ebe_0_1: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9" name="Google Shape;149;g23c056e1ebe_0_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89a449e282_0_2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56" name="Google Shape;156;g289a449e282_0_2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89a449e282_0_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2" name="Google Shape;162;g289a449e282_0_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89a449e282_0_31: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8" name="Google Shape;168;g289a449e282_0_3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63ddd5382b_0_1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76" name="Google Shape;176;g363ddd5382b_0_1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7a091fd325_0_23: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3" name="Google Shape;183;g37a091fd325_0_23: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4b139d3c88_0_6: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92" name="Google Shape;192;g24b139d3c88_0_6: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01cc19a89a_0_12: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97" name="Google Shape;197;g301cc19a89a_0_12: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63ddd5382b_0_1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02" name="Google Shape;202;g363ddd5382b_0_1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652ac36b58_0_24: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2" name="Google Shape;212;g3652ac36b58_0_24: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
        <p:cNvGrpSpPr/>
        <p:nvPr/>
      </p:nvGrpSpPr>
      <p:grpSpPr>
        <a:xfrm>
          <a:off x="0" y="0"/>
          <a:ext cx="0" cy="0"/>
          <a:chOff x="0" y="0"/>
          <a:chExt cx="0" cy="0"/>
        </a:xfrm>
      </p:grpSpPr>
      <p:sp>
        <p:nvSpPr>
          <p:cNvPr id="29" name="Google Shape;29;g260db613467_0_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 name="Google Shape;30;g260db613467_0_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652ac36b58_0_1: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1" name="Google Shape;221;g3652ac36b58_0_1: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652ac36b58_0_7: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8" name="Google Shape;228;g3652ac36b58_0_7:notes"/>
          <p:cNvSpPr>
            <a:spLocks noGrp="1" noRot="1" noChangeAspect="1"/>
          </p:cNvSpPr>
          <p:nvPr>
            <p:ph type="sldImg" idx="2"/>
          </p:nvPr>
        </p:nvSpPr>
        <p:spPr>
          <a:xfrm>
            <a:off x="1006475" y="342900"/>
            <a:ext cx="1644600" cy="92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7ef9579faa_3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5" name="Google Shape;235;g37ef9579faa_3_0:notes"/>
          <p:cNvSpPr>
            <a:spLocks noGrp="1" noRot="1" noChangeAspect="1"/>
          </p:cNvSpPr>
          <p:nvPr>
            <p:ph type="sldImg" idx="2"/>
          </p:nvPr>
        </p:nvSpPr>
        <p:spPr>
          <a:xfrm>
            <a:off x="1006475" y="342900"/>
            <a:ext cx="1644600" cy="92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75785a96f4_0_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242" name="Google Shape;242;g375785a96f4_0_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63ddd5382b_0_2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9" name="Google Shape;249;g363ddd5382b_0_2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75785a96f4_0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6" name="Google Shape;256;g375785a96f4_0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75785a96f4_0_2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endParaRPr dirty="0"/>
          </a:p>
        </p:txBody>
      </p:sp>
      <p:sp>
        <p:nvSpPr>
          <p:cNvPr id="263" name="Google Shape;263;g375785a96f4_0_2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7c1387380e_0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endParaRPr dirty="0"/>
          </a:p>
        </p:txBody>
      </p:sp>
      <p:sp>
        <p:nvSpPr>
          <p:cNvPr id="270" name="Google Shape;270;g37c1387380e_0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7c1387380e_0_2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endParaRPr dirty="0"/>
          </a:p>
        </p:txBody>
      </p:sp>
      <p:sp>
        <p:nvSpPr>
          <p:cNvPr id="276" name="Google Shape;276;g37c1387380e_0_25:notes"/>
          <p:cNvSpPr>
            <a:spLocks noGrp="1" noRot="1" noChangeAspect="1"/>
          </p:cNvSpPr>
          <p:nvPr>
            <p:ph type="sldImg" idx="2"/>
          </p:nvPr>
        </p:nvSpPr>
        <p:spPr>
          <a:xfrm>
            <a:off x="1006475" y="342900"/>
            <a:ext cx="1644600" cy="92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7c1387380e_0_19: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endParaRPr dirty="0"/>
          </a:p>
        </p:txBody>
      </p:sp>
      <p:sp>
        <p:nvSpPr>
          <p:cNvPr id="282" name="Google Shape;282;g37c1387380e_0_19:notes"/>
          <p:cNvSpPr>
            <a:spLocks noGrp="1" noRot="1" noChangeAspect="1"/>
          </p:cNvSpPr>
          <p:nvPr>
            <p:ph type="sldImg" idx="2"/>
          </p:nvPr>
        </p:nvSpPr>
        <p:spPr>
          <a:xfrm>
            <a:off x="1006475" y="342900"/>
            <a:ext cx="1644600" cy="92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g363ddd5382b_0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 name="Google Shape;36;g363ddd5382b_0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7c1387380e_0_12: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endParaRPr dirty="0"/>
          </a:p>
        </p:txBody>
      </p:sp>
      <p:sp>
        <p:nvSpPr>
          <p:cNvPr id="288" name="Google Shape;288;g37c1387380e_0_12:notes"/>
          <p:cNvSpPr>
            <a:spLocks noGrp="1" noRot="1" noChangeAspect="1"/>
          </p:cNvSpPr>
          <p:nvPr>
            <p:ph type="sldImg" idx="2"/>
          </p:nvPr>
        </p:nvSpPr>
        <p:spPr>
          <a:xfrm>
            <a:off x="1006475" y="342900"/>
            <a:ext cx="1644600" cy="92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63ddd5382b_0_25: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4" name="Google Shape;294;g363ddd5382b_0_25: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7a091fd325_0_59: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3" name="Google Shape;303;g37a091fd325_0_59: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7a091fd325_0_69: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9" name="Google Shape;309;g37a091fd325_0_69: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7c0bdf2775_1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7" name="Google Shape;317;g37c0bdf2775_1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01cc19a89a_0_16: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5" name="Google Shape;325;g301cc19a89a_0_16: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g28b16ae5b37_0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 name="Google Shape;42;g28b16ae5b37_0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60db613467_0_1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g260db613467_0_1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365125" y="1320800"/>
            <a:ext cx="2927350" cy="1079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4" name="Google Shape;54;p2: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57d7d16f4_1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1" name="Google Shape;61;g3657d7d16f4_1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301cc19a89a_1_0:notes"/>
          <p:cNvSpPr txBox="1">
            <a:spLocks noGrp="1"/>
          </p:cNvSpPr>
          <p:nvPr>
            <p:ph type="body" idx="1"/>
          </p:nvPr>
        </p:nvSpPr>
        <p:spPr>
          <a:xfrm>
            <a:off x="365125" y="1320800"/>
            <a:ext cx="2927400" cy="107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400"/>
              <a:buNone/>
            </a:pPr>
            <a:endParaRPr dirty="0"/>
          </a:p>
        </p:txBody>
      </p:sp>
      <p:sp>
        <p:nvSpPr>
          <p:cNvPr id="67" name="Google Shape;67;g301cc19a89a_1_0:notes"/>
          <p:cNvSpPr>
            <a:spLocks noGrp="1" noRot="1" noChangeAspect="1"/>
          </p:cNvSpPr>
          <p:nvPr>
            <p:ph type="sldImg" idx="2"/>
          </p:nvPr>
        </p:nvSpPr>
        <p:spPr>
          <a:xfrm>
            <a:off x="1006475" y="342900"/>
            <a:ext cx="1644650" cy="925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4"/>
          <p:cNvSpPr txBox="1">
            <a:spLocks noGrp="1"/>
          </p:cNvSpPr>
          <p:nvPr>
            <p:ph type="body" idx="1"/>
          </p:nvPr>
        </p:nvSpPr>
        <p:spPr>
          <a:xfrm>
            <a:off x="304800" y="609600"/>
            <a:ext cx="2336800" cy="381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2200" b="1" i="0" u="none" strike="noStrike" cap="none">
                <a:solidFill>
                  <a:srgbClr val="0D2C6C"/>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B78D4D"/>
                </a:solidFill>
                <a:latin typeface="Montserrat"/>
                <a:ea typeface="Montserrat"/>
                <a:cs typeface="Montserrat"/>
                <a:sym typeface="Montserrat"/>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ody Slide">
  <p:cSld name="Body Slide">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5"/>
          <p:cNvSpPr txBox="1">
            <a:spLocks noGrp="1"/>
          </p:cNvSpPr>
          <p:nvPr>
            <p:ph type="body" idx="1"/>
          </p:nvPr>
        </p:nvSpPr>
        <p:spPr>
          <a:xfrm>
            <a:off x="381000" y="762000"/>
            <a:ext cx="4114800" cy="1371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00" b="0" i="0" u="none" strike="noStrike" cap="none">
                <a:solidFill>
                  <a:srgbClr val="000000"/>
                </a:solidFill>
                <a:latin typeface="Montserrat"/>
                <a:ea typeface="Montserrat"/>
                <a:cs typeface="Montserrat"/>
                <a:sym typeface="Montserrat"/>
              </a:defRPr>
            </a:lvl1pPr>
            <a:lvl2pPr marL="914400" marR="0" lvl="1" indent="-228600" algn="l" rtl="0">
              <a:lnSpc>
                <a:spcPct val="100000"/>
              </a:lnSpc>
              <a:spcBef>
                <a:spcPts val="0"/>
              </a:spcBef>
              <a:spcAft>
                <a:spcPts val="0"/>
              </a:spcAft>
              <a:buClr>
                <a:srgbClr val="000000"/>
              </a:buClr>
              <a:buSzPts val="1400"/>
              <a:buFont typeface="Arial"/>
              <a:buNone/>
              <a:defRPr sz="1100" b="0" i="0" u="none" strike="noStrike" cap="none">
                <a:solidFill>
                  <a:srgbClr val="000000"/>
                </a:solidFill>
                <a:latin typeface="Montserrat"/>
                <a:ea typeface="Montserrat"/>
                <a:cs typeface="Montserrat"/>
                <a:sym typeface="Montserrat"/>
              </a:defRPr>
            </a:lvl2pPr>
            <a:lvl3pPr marL="1371600" marR="0" lvl="2" indent="-228600" algn="l" rtl="0">
              <a:lnSpc>
                <a:spcPct val="100000"/>
              </a:lnSpc>
              <a:spcBef>
                <a:spcPts val="0"/>
              </a:spcBef>
              <a:spcAft>
                <a:spcPts val="0"/>
              </a:spcAft>
              <a:buClr>
                <a:srgbClr val="000000"/>
              </a:buClr>
              <a:buSzPts val="1400"/>
              <a:buFont typeface="Arial"/>
              <a:buNone/>
              <a:defRPr sz="1100" b="0" i="0" u="none" strike="noStrike" cap="none">
                <a:solidFill>
                  <a:srgbClr val="000000"/>
                </a:solidFill>
                <a:latin typeface="Montserrat"/>
                <a:ea typeface="Montserrat"/>
                <a:cs typeface="Montserrat"/>
                <a:sym typeface="Montserrat"/>
              </a:defRPr>
            </a:lvl3pPr>
            <a:lvl4pPr marL="1828800" marR="0" lvl="3" indent="-228600" algn="l" rtl="0">
              <a:lnSpc>
                <a:spcPct val="100000"/>
              </a:lnSpc>
              <a:spcBef>
                <a:spcPts val="0"/>
              </a:spcBef>
              <a:spcAft>
                <a:spcPts val="0"/>
              </a:spcAft>
              <a:buClr>
                <a:srgbClr val="000000"/>
              </a:buClr>
              <a:buSzPts val="1400"/>
              <a:buFont typeface="Arial"/>
              <a:buNone/>
              <a:defRPr sz="1100" b="0" i="0" u="none" strike="noStrike" cap="none">
                <a:solidFill>
                  <a:srgbClr val="000000"/>
                </a:solidFill>
                <a:latin typeface="Montserrat"/>
                <a:ea typeface="Montserrat"/>
                <a:cs typeface="Montserrat"/>
                <a:sym typeface="Montserrat"/>
              </a:defRPr>
            </a:lvl4pPr>
            <a:lvl5pPr marL="2286000" marR="0" lvl="4" indent="-228600" algn="l" rtl="0">
              <a:lnSpc>
                <a:spcPct val="100000"/>
              </a:lnSpc>
              <a:spcBef>
                <a:spcPts val="0"/>
              </a:spcBef>
              <a:spcAft>
                <a:spcPts val="0"/>
              </a:spcAft>
              <a:buClr>
                <a:srgbClr val="000000"/>
              </a:buClr>
              <a:buSzPts val="1400"/>
              <a:buFont typeface="Arial"/>
              <a:buNone/>
              <a:defRPr sz="1100" b="0" i="0" u="none" strike="noStrike" cap="none">
                <a:solidFill>
                  <a:srgbClr val="000000"/>
                </a:solidFill>
                <a:latin typeface="Montserrat"/>
                <a:ea typeface="Montserrat"/>
                <a:cs typeface="Montserrat"/>
                <a:sym typeface="Montserrat"/>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9pPr>
          </a:lstStyle>
          <a:p>
            <a:endParaRPr/>
          </a:p>
        </p:txBody>
      </p:sp>
      <p:sp>
        <p:nvSpPr>
          <p:cNvPr id="14" name="Google Shape;14;p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6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1" i="0" u="none" strike="noStrike" cap="none">
                <a:solidFill>
                  <a:srgbClr val="B78D4D"/>
                </a:solidFill>
                <a:latin typeface="Montserrat"/>
                <a:ea typeface="Montserrat"/>
                <a:cs typeface="Montserrat"/>
                <a:sym typeface="Montserrat"/>
              </a:defRPr>
            </a:lvl2pPr>
            <a:lvl3pPr marL="1371600" marR="0" lvl="2" indent="-228600" algn="l" rtl="0">
              <a:lnSpc>
                <a:spcPct val="100000"/>
              </a:lnSpc>
              <a:spcBef>
                <a:spcPts val="0"/>
              </a:spcBef>
              <a:spcAft>
                <a:spcPts val="0"/>
              </a:spcAft>
              <a:buClr>
                <a:srgbClr val="000000"/>
              </a:buClr>
              <a:buSzPts val="1400"/>
              <a:buFont typeface="Arial"/>
              <a:buNone/>
              <a:defRPr sz="1333" b="0" i="0" u="none" strike="noStrike" cap="none">
                <a:solidFill>
                  <a:srgbClr val="000000"/>
                </a:solidFill>
                <a:latin typeface="Montserrat"/>
                <a:ea typeface="Montserrat"/>
                <a:cs typeface="Montserrat"/>
                <a:sym typeface="Montserrat"/>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Montserrat"/>
                <a:ea typeface="Montserrat"/>
                <a:cs typeface="Montserrat"/>
                <a:sym typeface="Montserrat"/>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ody">
  <p:cSld name="Body">
    <p:bg>
      <p:bgPr>
        <a:blipFill>
          <a:blip r:embed="rId2">
            <a:alphaModFix/>
          </a:blip>
          <a:stretch>
            <a:fillRect/>
          </a:stretch>
        </a:blipFill>
        <a:effectLst/>
      </p:bgPr>
    </p:bg>
    <p:spTree>
      <p:nvGrpSpPr>
        <p:cNvPr id="1" name="Shape 1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mailto:councilalumnae@deltagamma.or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mailto:alumoperations@deltagamma.org"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deltagamma.org/library/handbookGuideManual/think-anchor-deep-handbook/"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deltagamma.org/library/handbookguidemanual/rituals-handbook-formal-informa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
        <p:cNvGrpSpPr/>
        <p:nvPr/>
      </p:nvGrpSpPr>
      <p:grpSpPr>
        <a:xfrm>
          <a:off x="0" y="0"/>
          <a:ext cx="0" cy="0"/>
          <a:chOff x="0" y="0"/>
          <a:chExt cx="0" cy="0"/>
        </a:xfrm>
      </p:grpSpPr>
      <p:sp>
        <p:nvSpPr>
          <p:cNvPr id="20" name="Google Shape;20;p1"/>
          <p:cNvSpPr txBox="1"/>
          <p:nvPr/>
        </p:nvSpPr>
        <p:spPr>
          <a:xfrm>
            <a:off x="203175" y="274600"/>
            <a:ext cx="3348600" cy="1015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chemeClr val="dk1"/>
                </a:solidFill>
                <a:latin typeface="Montserrat"/>
                <a:ea typeface="Montserrat"/>
                <a:cs typeface="Montserrat"/>
                <a:sym typeface="Montserrat"/>
              </a:rPr>
              <a:t>Welcome,</a:t>
            </a:r>
            <a:endParaRPr sz="17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chemeClr val="dk1"/>
                </a:solidFill>
                <a:latin typeface="Montserrat"/>
                <a:ea typeface="Montserrat"/>
                <a:cs typeface="Montserrat"/>
                <a:sym typeface="Montserrat"/>
              </a:rPr>
              <a:t>alumnae group officers!</a:t>
            </a:r>
            <a:endParaRPr sz="17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700" b="0" i="0" u="none" strike="noStrike" cap="none">
              <a:solidFill>
                <a:srgbClr val="000000"/>
              </a:solidFill>
              <a:latin typeface="Arial"/>
              <a:ea typeface="Arial"/>
              <a:cs typeface="Arial"/>
              <a:sym typeface="Arial"/>
            </a:endParaRPr>
          </a:p>
        </p:txBody>
      </p:sp>
      <p:sp>
        <p:nvSpPr>
          <p:cNvPr id="21" name="Google Shape;21;p1"/>
          <p:cNvSpPr txBox="1"/>
          <p:nvPr/>
        </p:nvSpPr>
        <p:spPr>
          <a:xfrm>
            <a:off x="61375" y="859650"/>
            <a:ext cx="4355700" cy="959207"/>
          </a:xfrm>
          <a:prstGeom prst="rect">
            <a:avLst/>
          </a:prstGeom>
          <a:noFill/>
          <a:ln>
            <a:noFill/>
          </a:ln>
        </p:spPr>
        <p:txBody>
          <a:bodyPr spcFirstLastPara="1" wrap="square" lIns="91425" tIns="91425" rIns="91425" bIns="91425" anchor="t" anchorCtr="0">
            <a:spAutoFit/>
          </a:bodyPr>
          <a:lstStyle/>
          <a:p>
            <a:pPr marL="457200" marR="0" lvl="0" indent="-279400" algn="l" rtl="0">
              <a:lnSpc>
                <a:spcPct val="100000"/>
              </a:lnSpc>
              <a:spcBef>
                <a:spcPts val="1000"/>
              </a:spcBef>
              <a:spcAft>
                <a:spcPts val="0"/>
              </a:spcAft>
              <a:buClr>
                <a:schemeClr val="dk1"/>
              </a:buClr>
              <a:buSzPts val="800"/>
              <a:buFont typeface="Montserrat"/>
              <a:buChar char="●"/>
            </a:pPr>
            <a:r>
              <a:rPr lang="en-US" sz="700" b="0" i="0" u="none" strike="noStrike" cap="none" dirty="0">
                <a:solidFill>
                  <a:schemeClr val="dk1"/>
                </a:solidFill>
                <a:latin typeface="Montserrat"/>
                <a:ea typeface="Montserrat"/>
                <a:cs typeface="Montserrat"/>
                <a:sym typeface="Montserrat"/>
              </a:rPr>
              <a:t>Please be sure to rename yourself on Zoom </a:t>
            </a:r>
            <a:endParaRPr sz="700" b="0" i="0" u="none" strike="noStrike" cap="none" dirty="0">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700" b="0" i="0" u="none" strike="noStrike" cap="none" dirty="0">
                <a:solidFill>
                  <a:schemeClr val="dk1"/>
                </a:solidFill>
                <a:latin typeface="Montserrat"/>
                <a:ea typeface="Montserrat"/>
                <a:cs typeface="Montserrat"/>
                <a:sym typeface="Montserrat"/>
              </a:rPr>
              <a:t>All participants are on mute</a:t>
            </a:r>
            <a:endParaRPr sz="700" b="0" i="0" u="none" strike="noStrike" cap="none" dirty="0">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700" b="0" i="0" u="none" strike="noStrike" cap="none" dirty="0">
                <a:solidFill>
                  <a:schemeClr val="dk1"/>
                </a:solidFill>
                <a:latin typeface="Montserrat"/>
                <a:ea typeface="Montserrat"/>
                <a:cs typeface="Montserrat"/>
                <a:sym typeface="Montserrat"/>
              </a:rPr>
              <a:t>To show closed captioning please select the option at the bottom of your screen</a:t>
            </a:r>
            <a:endParaRPr sz="700" b="0" i="0" u="none" strike="noStrike" cap="none" dirty="0">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700" b="0" i="0" u="none" strike="noStrike" cap="none" dirty="0">
                <a:solidFill>
                  <a:schemeClr val="dk1"/>
                </a:solidFill>
                <a:latin typeface="Montserrat"/>
                <a:ea typeface="Montserrat"/>
                <a:cs typeface="Montserrat"/>
                <a:sym typeface="Montserrat"/>
              </a:rPr>
              <a:t>We will be using the chat feature throughout today’s event </a:t>
            </a:r>
            <a:endParaRPr sz="700" b="0" i="0" u="none" strike="noStrike" cap="none" dirty="0">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700" dirty="0">
                <a:solidFill>
                  <a:schemeClr val="dk1"/>
                </a:solidFill>
                <a:latin typeface="Montserrat"/>
                <a:ea typeface="Montserrat"/>
                <a:cs typeface="Montserrat"/>
                <a:sym typeface="Montserrat"/>
              </a:rPr>
              <a:t>When in a breakout room, and going back to the main room - select  leave breakout and do not select leave meeting</a:t>
            </a:r>
            <a:endParaRPr sz="700" dirty="0">
              <a:solidFill>
                <a:schemeClr val="dk1"/>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g303cf0d1152_0_6"/>
          <p:cNvSpPr/>
          <p:nvPr/>
        </p:nvSpPr>
        <p:spPr>
          <a:xfrm>
            <a:off x="-40450" y="-16650"/>
            <a:ext cx="4917000" cy="27933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2" name="Google Shape;82;g303cf0d1152_0_6"/>
          <p:cNvPicPr preferRelativeResize="0"/>
          <p:nvPr/>
        </p:nvPicPr>
        <p:blipFill rotWithShape="1">
          <a:blip r:embed="rId3">
            <a:alphaModFix/>
          </a:blip>
          <a:srcRect l="16621" t="13023" r="17627" b="6487"/>
          <a:stretch/>
        </p:blipFill>
        <p:spPr>
          <a:xfrm>
            <a:off x="592663" y="-25050"/>
            <a:ext cx="3650775" cy="27932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g303cf0d1152_0_22"/>
          <p:cNvSpPr/>
          <p:nvPr/>
        </p:nvSpPr>
        <p:spPr>
          <a:xfrm>
            <a:off x="-40450" y="-16650"/>
            <a:ext cx="4917000" cy="27933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9" name="Google Shape;89;g303cf0d1152_0_22"/>
          <p:cNvPicPr preferRelativeResize="0"/>
          <p:nvPr/>
        </p:nvPicPr>
        <p:blipFill rotWithShape="1">
          <a:blip r:embed="rId3">
            <a:alphaModFix/>
          </a:blip>
          <a:srcRect l="16608" t="15248" r="17588" b="3640"/>
          <a:stretch/>
        </p:blipFill>
        <p:spPr>
          <a:xfrm>
            <a:off x="605275" y="-16650"/>
            <a:ext cx="3625559" cy="2793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303cf0d1152_0_35"/>
          <p:cNvSpPr/>
          <p:nvPr/>
        </p:nvSpPr>
        <p:spPr>
          <a:xfrm>
            <a:off x="39550" y="44850"/>
            <a:ext cx="670500" cy="26985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g303cf0d1152_0_35"/>
          <p:cNvSpPr/>
          <p:nvPr/>
        </p:nvSpPr>
        <p:spPr>
          <a:xfrm>
            <a:off x="-40450" y="-16650"/>
            <a:ext cx="4917000" cy="27933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7" name="Google Shape;97;g303cf0d1152_0_35"/>
          <p:cNvPicPr preferRelativeResize="0"/>
          <p:nvPr/>
        </p:nvPicPr>
        <p:blipFill rotWithShape="1">
          <a:blip r:embed="rId3">
            <a:alphaModFix/>
          </a:blip>
          <a:srcRect l="15528" t="12663" r="16601" b="3583"/>
          <a:stretch/>
        </p:blipFill>
        <p:spPr>
          <a:xfrm>
            <a:off x="638463" y="-16650"/>
            <a:ext cx="3599877" cy="27764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303cf0d1152_0_42"/>
          <p:cNvSpPr/>
          <p:nvPr/>
        </p:nvSpPr>
        <p:spPr>
          <a:xfrm>
            <a:off x="-36650" y="-16650"/>
            <a:ext cx="4913400" cy="27933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4" name="Google Shape;104;g303cf0d1152_0_42"/>
          <p:cNvPicPr preferRelativeResize="0"/>
          <p:nvPr/>
        </p:nvPicPr>
        <p:blipFill rotWithShape="1">
          <a:blip r:embed="rId3">
            <a:alphaModFix/>
          </a:blip>
          <a:srcRect l="15483" t="12745" r="16543" b="4058"/>
          <a:stretch/>
        </p:blipFill>
        <p:spPr>
          <a:xfrm>
            <a:off x="694875" y="0"/>
            <a:ext cx="3585879" cy="2743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303cf0d1152_0_3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Ways to Volunteer </a:t>
            </a:r>
            <a:endParaRPr/>
          </a:p>
        </p:txBody>
      </p:sp>
      <p:sp>
        <p:nvSpPr>
          <p:cNvPr id="110" name="Google Shape;110;g303cf0d1152_0_30"/>
          <p:cNvSpPr txBox="1">
            <a:spLocks noGrp="1"/>
          </p:cNvSpPr>
          <p:nvPr>
            <p:ph type="body" idx="1"/>
          </p:nvPr>
        </p:nvSpPr>
        <p:spPr>
          <a:xfrm>
            <a:off x="249375" y="6674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solidFill>
                  <a:schemeClr val="dk1"/>
                </a:solidFill>
              </a:rPr>
              <a:t>Alumnae Team</a:t>
            </a:r>
            <a:endParaRPr b="1">
              <a:solidFill>
                <a:schemeClr val="dk1"/>
              </a:solidFill>
            </a:endParaRPr>
          </a:p>
          <a:p>
            <a:pPr marL="457200" lvl="0" indent="-279400" algn="l" rtl="0">
              <a:lnSpc>
                <a:spcPct val="100000"/>
              </a:lnSpc>
              <a:spcBef>
                <a:spcPts val="0"/>
              </a:spcBef>
              <a:spcAft>
                <a:spcPts val="0"/>
              </a:spcAft>
              <a:buClr>
                <a:schemeClr val="dk1"/>
              </a:buClr>
              <a:buSzPts val="800"/>
              <a:buChar char="●"/>
            </a:pPr>
            <a:r>
              <a:rPr lang="en-US" sz="800">
                <a:solidFill>
                  <a:schemeClr val="dk1"/>
                </a:solidFill>
              </a:rPr>
              <a:t>Alumnae Advisory Board (AAB)</a:t>
            </a:r>
            <a:endParaRPr sz="800">
              <a:solidFill>
                <a:schemeClr val="dk1"/>
              </a:solidFill>
            </a:endParaRPr>
          </a:p>
          <a:p>
            <a:pPr marL="457200" lvl="0" indent="-279400" algn="l" rtl="0">
              <a:lnSpc>
                <a:spcPct val="100000"/>
              </a:lnSpc>
              <a:spcBef>
                <a:spcPts val="0"/>
              </a:spcBef>
              <a:spcAft>
                <a:spcPts val="0"/>
              </a:spcAft>
              <a:buClr>
                <a:schemeClr val="dk1"/>
              </a:buClr>
              <a:buSzPts val="800"/>
              <a:buChar char="●"/>
            </a:pPr>
            <a:r>
              <a:rPr lang="en-US" sz="800">
                <a:solidFill>
                  <a:schemeClr val="dk1"/>
                </a:solidFill>
              </a:rPr>
              <a:t>Regional Alumnae Specialist (RAS)</a:t>
            </a:r>
            <a:endParaRPr sz="800">
              <a:solidFill>
                <a:schemeClr val="dk1"/>
              </a:solidFill>
            </a:endParaRPr>
          </a:p>
          <a:p>
            <a:pPr marL="457200" lvl="0" indent="-279400" algn="l" rtl="0">
              <a:lnSpc>
                <a:spcPct val="100000"/>
              </a:lnSpc>
              <a:spcBef>
                <a:spcPts val="0"/>
              </a:spcBef>
              <a:spcAft>
                <a:spcPts val="0"/>
              </a:spcAft>
              <a:buClr>
                <a:schemeClr val="dk1"/>
              </a:buClr>
              <a:buSzPts val="800"/>
              <a:buChar char="●"/>
            </a:pPr>
            <a:r>
              <a:rPr lang="en-US" sz="800">
                <a:solidFill>
                  <a:schemeClr val="dk1"/>
                </a:solidFill>
              </a:rPr>
              <a:t>Alumnae Development Consultants (ADC)</a:t>
            </a:r>
            <a:endParaRPr sz="800">
              <a:solidFill>
                <a:schemeClr val="dk1"/>
              </a:solidFill>
            </a:endParaRPr>
          </a:p>
          <a:p>
            <a:pPr marL="457200" lvl="0" indent="-279400" algn="l" rtl="0">
              <a:lnSpc>
                <a:spcPct val="100000"/>
              </a:lnSpc>
              <a:spcBef>
                <a:spcPts val="0"/>
              </a:spcBef>
              <a:spcAft>
                <a:spcPts val="0"/>
              </a:spcAft>
              <a:buClr>
                <a:schemeClr val="dk1"/>
              </a:buClr>
              <a:buSzPts val="800"/>
              <a:buChar char="●"/>
            </a:pPr>
            <a:r>
              <a:rPr lang="en-US" sz="800">
                <a:solidFill>
                  <a:schemeClr val="dk1"/>
                </a:solidFill>
              </a:rPr>
              <a:t>Committees, working groups, etc.</a:t>
            </a:r>
            <a:endParaRPr sz="800">
              <a:solidFill>
                <a:schemeClr val="dk1"/>
              </a:solidFill>
            </a:endParaRPr>
          </a:p>
          <a:p>
            <a:pPr marL="457200" lvl="0" indent="-279400" algn="l" rtl="0">
              <a:lnSpc>
                <a:spcPct val="100000"/>
              </a:lnSpc>
              <a:spcBef>
                <a:spcPts val="0"/>
              </a:spcBef>
              <a:spcAft>
                <a:spcPts val="0"/>
              </a:spcAft>
              <a:buClr>
                <a:schemeClr val="dk1"/>
              </a:buClr>
              <a:buSzPts val="800"/>
              <a:buChar char="●"/>
            </a:pPr>
            <a:r>
              <a:rPr lang="en-US" sz="800">
                <a:solidFill>
                  <a:schemeClr val="dk1"/>
                </a:solidFill>
              </a:rPr>
              <a:t>Micro-volunteer opportunities</a:t>
            </a: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r>
              <a:rPr lang="en-US" sz="800">
                <a:solidFill>
                  <a:schemeClr val="dk1"/>
                </a:solidFill>
              </a:rPr>
              <a:t>If interested in learning more, please reach out to</a:t>
            </a:r>
            <a:r>
              <a:rPr lang="en-US" sz="800">
                <a:solidFill>
                  <a:schemeClr val="dk2"/>
                </a:solidFill>
              </a:rPr>
              <a:t> </a:t>
            </a:r>
            <a:br>
              <a:rPr lang="en-US" sz="800">
                <a:solidFill>
                  <a:schemeClr val="dk2"/>
                </a:solidFill>
              </a:rPr>
            </a:br>
            <a:r>
              <a:rPr lang="en-US" sz="800" u="sng">
                <a:solidFill>
                  <a:schemeClr val="hlink"/>
                </a:solidFill>
                <a:hlinkClick r:id="rId3"/>
              </a:rPr>
              <a:t>councilalumnae@deltagamma.org</a:t>
            </a:r>
            <a:r>
              <a:rPr lang="en-US" sz="800">
                <a:solidFill>
                  <a:schemeClr val="dk2"/>
                </a:solidFill>
              </a:rPr>
              <a:t>.  </a:t>
            </a:r>
            <a:endParaRPr sz="800">
              <a:solidFill>
                <a:schemeClr val="dk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363ddd5382b_0_31"/>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Strategic Initiative - Council </a:t>
            </a:r>
            <a:endParaRPr/>
          </a:p>
        </p:txBody>
      </p:sp>
      <p:sp>
        <p:nvSpPr>
          <p:cNvPr id="116" name="Google Shape;116;g363ddd5382b_0_31"/>
          <p:cNvSpPr txBox="1">
            <a:spLocks noGrp="1"/>
          </p:cNvSpPr>
          <p:nvPr>
            <p:ph type="body" idx="1"/>
          </p:nvPr>
        </p:nvSpPr>
        <p:spPr>
          <a:xfrm>
            <a:off x="249375" y="667475"/>
            <a:ext cx="4322700" cy="14691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400"/>
              <a:buNone/>
            </a:pPr>
            <a:r>
              <a:rPr lang="en-US" sz="900">
                <a:solidFill>
                  <a:schemeClr val="dk1"/>
                </a:solidFill>
                <a:highlight>
                  <a:srgbClr val="FFFFFF"/>
                </a:highlight>
              </a:rPr>
              <a:t>Anchored in sisterhood, we envision a Delta Gamma where belonging is universal, change is embraced, and our bonds grow stronger every day.</a:t>
            </a:r>
            <a:br>
              <a:rPr lang="en-US" sz="900">
                <a:solidFill>
                  <a:schemeClr val="dk1"/>
                </a:solidFill>
                <a:highlight>
                  <a:srgbClr val="FFFFFF"/>
                </a:highlight>
              </a:rPr>
            </a:br>
            <a:endParaRPr sz="900">
              <a:solidFill>
                <a:schemeClr val="dk1"/>
              </a:solidFill>
              <a:highlight>
                <a:srgbClr val="FFFFFF"/>
              </a:highlight>
            </a:endParaRPr>
          </a:p>
          <a:p>
            <a:pPr marL="457200" lvl="0" indent="-279400" algn="l" rtl="0">
              <a:lnSpc>
                <a:spcPct val="130781"/>
              </a:lnSpc>
              <a:spcBef>
                <a:spcPts val="0"/>
              </a:spcBef>
              <a:spcAft>
                <a:spcPts val="0"/>
              </a:spcAft>
              <a:buClr>
                <a:schemeClr val="dk1"/>
              </a:buClr>
              <a:buSzPts val="800"/>
              <a:buChar char="●"/>
            </a:pPr>
            <a:r>
              <a:rPr lang="en-US" sz="800" b="1">
                <a:solidFill>
                  <a:schemeClr val="dk1"/>
                </a:solidFill>
                <a:highlight>
                  <a:srgbClr val="FFFFFF"/>
                </a:highlight>
              </a:rPr>
              <a:t>Belonging</a:t>
            </a:r>
            <a:r>
              <a:rPr lang="en-US" sz="800">
                <a:solidFill>
                  <a:schemeClr val="dk1"/>
                </a:solidFill>
                <a:highlight>
                  <a:srgbClr val="FFFFFF"/>
                </a:highlight>
              </a:rPr>
              <a:t> – Building a sisterhood where everyone feels connected, included, and celebrated </a:t>
            </a:r>
            <a:endParaRPr sz="800">
              <a:solidFill>
                <a:schemeClr val="dk1"/>
              </a:solidFill>
              <a:highlight>
                <a:srgbClr val="FFFFFF"/>
              </a:highlight>
            </a:endParaRPr>
          </a:p>
          <a:p>
            <a:pPr marL="457200" lvl="0" indent="-279400" algn="l" rtl="0">
              <a:lnSpc>
                <a:spcPct val="130781"/>
              </a:lnSpc>
              <a:spcBef>
                <a:spcPts val="0"/>
              </a:spcBef>
              <a:spcAft>
                <a:spcPts val="0"/>
              </a:spcAft>
              <a:buClr>
                <a:schemeClr val="dk1"/>
              </a:buClr>
              <a:buSzPts val="800"/>
              <a:buChar char="●"/>
            </a:pPr>
            <a:r>
              <a:rPr lang="en-US" sz="800" b="1">
                <a:solidFill>
                  <a:schemeClr val="dk1"/>
                </a:solidFill>
                <a:highlight>
                  <a:srgbClr val="FFFFFF"/>
                </a:highlight>
              </a:rPr>
              <a:t>Agility </a:t>
            </a:r>
            <a:r>
              <a:rPr lang="en-US" sz="800">
                <a:solidFill>
                  <a:schemeClr val="dk1"/>
                </a:solidFill>
                <a:highlight>
                  <a:srgbClr val="FFFFFF"/>
                </a:highlight>
              </a:rPr>
              <a:t>– Cultivating a stronger, more adaptable Delta Gamma, able to meet challenges and seize opportunities </a:t>
            </a:r>
            <a:endParaRPr sz="800">
              <a:solidFill>
                <a:schemeClr val="dk1"/>
              </a:solidFill>
              <a:highlight>
                <a:srgbClr val="FFFFFF"/>
              </a:highlight>
            </a:endParaRPr>
          </a:p>
          <a:p>
            <a:pPr marL="457200" lvl="0" indent="-279400" algn="l" rtl="0">
              <a:lnSpc>
                <a:spcPct val="100000"/>
              </a:lnSpc>
              <a:spcBef>
                <a:spcPts val="0"/>
              </a:spcBef>
              <a:spcAft>
                <a:spcPts val="0"/>
              </a:spcAft>
              <a:buClr>
                <a:srgbClr val="0D2C6C"/>
              </a:buClr>
              <a:buSzPts val="800"/>
              <a:buChar char="●"/>
            </a:pPr>
            <a:r>
              <a:rPr lang="en-US" sz="800" b="1">
                <a:solidFill>
                  <a:schemeClr val="dk1"/>
                </a:solidFill>
                <a:highlight>
                  <a:srgbClr val="FFFFFF"/>
                </a:highlight>
              </a:rPr>
              <a:t>Growth</a:t>
            </a:r>
            <a:r>
              <a:rPr lang="en-US" sz="800">
                <a:solidFill>
                  <a:schemeClr val="dk1"/>
                </a:solidFill>
                <a:highlight>
                  <a:srgbClr val="FFFFFF"/>
                </a:highlight>
              </a:rPr>
              <a:t> – Expanding and retaining membership, ensuring our sisterhood continues to flourish for generations to come</a:t>
            </a:r>
            <a:r>
              <a:rPr lang="en-US" sz="800">
                <a:solidFill>
                  <a:srgbClr val="0D2C6C"/>
                </a:solidFill>
                <a:highlight>
                  <a:srgbClr val="FFFFFF"/>
                </a:highlight>
              </a:rPr>
              <a:t> </a:t>
            </a:r>
            <a:endParaRPr sz="800">
              <a:solidFill>
                <a:srgbClr val="0D2C6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363ddd5382b_0_36"/>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Strategic Initiative - Alumnae Team</a:t>
            </a:r>
            <a:endParaRPr/>
          </a:p>
        </p:txBody>
      </p:sp>
      <p:sp>
        <p:nvSpPr>
          <p:cNvPr id="122" name="Google Shape;122;g363ddd5382b_0_36"/>
          <p:cNvSpPr txBox="1">
            <a:spLocks noGrp="1"/>
          </p:cNvSpPr>
          <p:nvPr>
            <p:ph type="body" idx="1"/>
          </p:nvPr>
        </p:nvSpPr>
        <p:spPr>
          <a:xfrm>
            <a:off x="249375" y="6674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800">
                <a:solidFill>
                  <a:schemeClr val="dk1"/>
                </a:solidFill>
              </a:rPr>
              <a:t>Alumnae Team Focus Areas</a:t>
            </a: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457200" lvl="0" indent="-279400" algn="l" rtl="0">
              <a:lnSpc>
                <a:spcPct val="130781"/>
              </a:lnSpc>
              <a:spcBef>
                <a:spcPts val="0"/>
              </a:spcBef>
              <a:spcAft>
                <a:spcPts val="0"/>
              </a:spcAft>
              <a:buClr>
                <a:schemeClr val="dk1"/>
              </a:buClr>
              <a:buSzPts val="800"/>
              <a:buChar char="●"/>
            </a:pPr>
            <a:r>
              <a:rPr lang="en-US" sz="800" b="1">
                <a:solidFill>
                  <a:schemeClr val="dk1"/>
                </a:solidFill>
                <a:highlight>
                  <a:srgbClr val="FFFFFF"/>
                </a:highlight>
              </a:rPr>
              <a:t>Belonging</a:t>
            </a:r>
            <a:r>
              <a:rPr lang="en-US" sz="800">
                <a:solidFill>
                  <a:schemeClr val="dk1"/>
                </a:solidFill>
                <a:highlight>
                  <a:srgbClr val="FFFFFF"/>
                </a:highlight>
              </a:rPr>
              <a:t> – collumnae programming, incorporating ritual into events</a:t>
            </a:r>
            <a:endParaRPr sz="800">
              <a:solidFill>
                <a:schemeClr val="dk1"/>
              </a:solidFill>
              <a:highlight>
                <a:srgbClr val="FFFFFF"/>
              </a:highlight>
            </a:endParaRPr>
          </a:p>
          <a:p>
            <a:pPr marL="457200" lvl="0" indent="-279400" algn="l" rtl="0">
              <a:lnSpc>
                <a:spcPct val="130781"/>
              </a:lnSpc>
              <a:spcBef>
                <a:spcPts val="0"/>
              </a:spcBef>
              <a:spcAft>
                <a:spcPts val="0"/>
              </a:spcAft>
              <a:buClr>
                <a:schemeClr val="dk1"/>
              </a:buClr>
              <a:buSzPts val="800"/>
              <a:buChar char="●"/>
            </a:pPr>
            <a:r>
              <a:rPr lang="en-US" sz="800" b="1">
                <a:solidFill>
                  <a:schemeClr val="dk1"/>
                </a:solidFill>
                <a:highlight>
                  <a:srgbClr val="FFFFFF"/>
                </a:highlight>
              </a:rPr>
              <a:t>Agility </a:t>
            </a:r>
            <a:r>
              <a:rPr lang="en-US" sz="800">
                <a:solidFill>
                  <a:schemeClr val="dk1"/>
                </a:solidFill>
                <a:highlight>
                  <a:srgbClr val="FFFFFF"/>
                </a:highlight>
              </a:rPr>
              <a:t>– training modules in the new Learning Management System</a:t>
            </a:r>
            <a:endParaRPr sz="800">
              <a:solidFill>
                <a:schemeClr val="dk1"/>
              </a:solidFill>
              <a:highlight>
                <a:srgbClr val="FFFFFF"/>
              </a:highlight>
            </a:endParaRPr>
          </a:p>
          <a:p>
            <a:pPr marL="457200" lvl="0" indent="-279400" algn="l" rtl="0">
              <a:lnSpc>
                <a:spcPct val="100000"/>
              </a:lnSpc>
              <a:spcBef>
                <a:spcPts val="0"/>
              </a:spcBef>
              <a:spcAft>
                <a:spcPts val="0"/>
              </a:spcAft>
              <a:buClr>
                <a:schemeClr val="dk1"/>
              </a:buClr>
              <a:buSzPts val="800"/>
              <a:buChar char="●"/>
            </a:pPr>
            <a:r>
              <a:rPr lang="en-US" sz="800" b="1">
                <a:solidFill>
                  <a:schemeClr val="dk1"/>
                </a:solidFill>
                <a:highlight>
                  <a:srgbClr val="FFFFFF"/>
                </a:highlight>
              </a:rPr>
              <a:t>Growth</a:t>
            </a:r>
            <a:r>
              <a:rPr lang="en-US" sz="800">
                <a:solidFill>
                  <a:schemeClr val="dk1"/>
                </a:solidFill>
                <a:highlight>
                  <a:srgbClr val="FFFFFF"/>
                </a:highlight>
              </a:rPr>
              <a:t> – additional alumnae groups, Alumna Initiate Program</a:t>
            </a:r>
            <a:endParaRPr sz="8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g363ddd5382b_0_5"/>
          <p:cNvSpPr txBox="1">
            <a:spLocks noGrp="1"/>
          </p:cNvSpPr>
          <p:nvPr>
            <p:ph type="body" idx="1"/>
          </p:nvPr>
        </p:nvSpPr>
        <p:spPr>
          <a:xfrm>
            <a:off x="249375" y="6674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800">
                <a:solidFill>
                  <a:schemeClr val="dk1"/>
                </a:solidFill>
              </a:rPr>
              <a:t>Bylaws are the “rulebook” for each Delta Gamma collegiate chapter and alumnae group. Bylaws establish a clear framework for governance, ensure legal and financial accountability, and provide continuity during leadership transitions. They are the foundational, legally binding document that dictate how the organization must be governed.</a:t>
            </a: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r>
              <a:rPr lang="en-US" sz="800">
                <a:solidFill>
                  <a:schemeClr val="dk1"/>
                </a:solidFill>
              </a:rPr>
              <a:t>Alumnae Groups are required to submit updated Bylaws each year Model Bylaws are revised (last time was in 2020), with guidance and approval from their RAS/ADC, as well as approval from the alumnae group via a vote. </a:t>
            </a:r>
            <a:r>
              <a:rPr lang="en-US" sz="800" b="1">
                <a:solidFill>
                  <a:schemeClr val="dk1"/>
                </a:solidFill>
              </a:rPr>
              <a:t>The Model Bylaws have been updated for our 2025-2026 fiscal year!</a:t>
            </a:r>
            <a:br>
              <a:rPr lang="en-US" sz="800" b="1">
                <a:solidFill>
                  <a:schemeClr val="dk1"/>
                </a:solidFill>
              </a:rPr>
            </a:br>
            <a:br>
              <a:rPr lang="en-US" sz="800" b="1">
                <a:solidFill>
                  <a:schemeClr val="dk1"/>
                </a:solidFill>
              </a:rPr>
            </a:br>
            <a:r>
              <a:rPr lang="en-US" sz="800" b="1">
                <a:solidFill>
                  <a:schemeClr val="dk1"/>
                </a:solidFill>
              </a:rPr>
              <a:t>Alumnae group officers have an important role in ensuring your alumnae group adopts the new Model Bylaws this fiscal year!</a:t>
            </a:r>
            <a:endParaRPr sz="800" b="1">
              <a:solidFill>
                <a:schemeClr val="dk1"/>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endParaRPr sz="800">
              <a:solidFill>
                <a:schemeClr val="dk2"/>
              </a:solidFill>
            </a:endParaRPr>
          </a:p>
          <a:p>
            <a:pPr marL="0" lvl="0" indent="0" algn="l" rtl="0">
              <a:lnSpc>
                <a:spcPct val="100000"/>
              </a:lnSpc>
              <a:spcBef>
                <a:spcPts val="0"/>
              </a:spcBef>
              <a:spcAft>
                <a:spcPts val="0"/>
              </a:spcAft>
              <a:buSzPts val="1400"/>
              <a:buNone/>
            </a:pPr>
            <a:r>
              <a:rPr lang="en-US" sz="800">
                <a:solidFill>
                  <a:srgbClr val="0D2C6C"/>
                </a:solidFill>
                <a:highlight>
                  <a:srgbClr val="FFFFFF"/>
                </a:highlight>
              </a:rPr>
              <a:t>Passcode: ^7ec=U*L</a:t>
            </a:r>
            <a:endParaRPr sz="800">
              <a:solidFill>
                <a:srgbClr val="0D2C6C"/>
              </a:solidFill>
              <a:highlight>
                <a:srgbClr val="FFFFFF"/>
              </a:highlight>
            </a:endParaRPr>
          </a:p>
        </p:txBody>
      </p:sp>
      <p:sp>
        <p:nvSpPr>
          <p:cNvPr id="128" name="Google Shape;128;g363ddd5382b_0_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Group Bylaws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g37a091fd325_0_45"/>
          <p:cNvSpPr txBox="1">
            <a:spLocks noGrp="1"/>
          </p:cNvSpPr>
          <p:nvPr>
            <p:ph type="body" idx="1"/>
          </p:nvPr>
        </p:nvSpPr>
        <p:spPr>
          <a:xfrm>
            <a:off x="249375" y="667475"/>
            <a:ext cx="40458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800">
                <a:solidFill>
                  <a:schemeClr val="dk1"/>
                </a:solidFill>
              </a:rPr>
              <a:t>Our August Alumnae Group Tech Office hours was held on the new Model Bylaws. You can watch a recording of the session at the QR Code below.</a:t>
            </a:r>
            <a:endParaRPr sz="800" b="1">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highlight>
                <a:srgbClr val="FFFFFF"/>
              </a:highlight>
            </a:endParaRPr>
          </a:p>
          <a:p>
            <a:pPr marL="0" lvl="0" indent="0" algn="l" rtl="0">
              <a:lnSpc>
                <a:spcPct val="100000"/>
              </a:lnSpc>
              <a:spcBef>
                <a:spcPts val="0"/>
              </a:spcBef>
              <a:spcAft>
                <a:spcPts val="0"/>
              </a:spcAft>
              <a:buSzPts val="1400"/>
              <a:buNone/>
            </a:pPr>
            <a:endParaRPr sz="800">
              <a:solidFill>
                <a:schemeClr val="dk1"/>
              </a:solidFill>
              <a:highlight>
                <a:srgbClr val="FFFFFF"/>
              </a:highlight>
            </a:endParaRPr>
          </a:p>
          <a:p>
            <a:pPr marL="0" lvl="0" indent="0" algn="l" rtl="0">
              <a:lnSpc>
                <a:spcPct val="100000"/>
              </a:lnSpc>
              <a:spcBef>
                <a:spcPts val="0"/>
              </a:spcBef>
              <a:spcAft>
                <a:spcPts val="0"/>
              </a:spcAft>
              <a:buSzPts val="1400"/>
              <a:buNone/>
            </a:pPr>
            <a:r>
              <a:rPr lang="en-US" sz="800" b="1">
                <a:solidFill>
                  <a:schemeClr val="dk1"/>
                </a:solidFill>
                <a:highlight>
                  <a:srgbClr val="FFFFFF"/>
                </a:highlight>
              </a:rPr>
              <a:t>Helpful Tip</a:t>
            </a:r>
            <a:br>
              <a:rPr lang="en-US" sz="800">
                <a:solidFill>
                  <a:schemeClr val="dk1"/>
                </a:solidFill>
                <a:highlight>
                  <a:srgbClr val="FFFFFF"/>
                </a:highlight>
              </a:rPr>
            </a:br>
            <a:r>
              <a:rPr lang="en-US" sz="700">
                <a:solidFill>
                  <a:schemeClr val="dk1"/>
                </a:solidFill>
                <a:highlight>
                  <a:srgbClr val="FFFFFF"/>
                </a:highlight>
              </a:rPr>
              <a:t>Have your RAS/ADC review your</a:t>
            </a:r>
            <a:endParaRPr sz="700">
              <a:solidFill>
                <a:schemeClr val="dk1"/>
              </a:solidFill>
              <a:highlight>
                <a:srgbClr val="FFFFFF"/>
              </a:highlight>
            </a:endParaRPr>
          </a:p>
          <a:p>
            <a:pPr marL="0" lvl="0" indent="0" algn="l" rtl="0">
              <a:lnSpc>
                <a:spcPct val="100000"/>
              </a:lnSpc>
              <a:spcBef>
                <a:spcPts val="0"/>
              </a:spcBef>
              <a:spcAft>
                <a:spcPts val="0"/>
              </a:spcAft>
              <a:buSzPts val="1400"/>
              <a:buNone/>
            </a:pPr>
            <a:r>
              <a:rPr lang="en-US" sz="700">
                <a:solidFill>
                  <a:schemeClr val="dk1"/>
                </a:solidFill>
                <a:highlight>
                  <a:srgbClr val="FFFFFF"/>
                </a:highlight>
              </a:rPr>
              <a:t>proposed bylaws before you send </a:t>
            </a:r>
            <a:endParaRPr sz="700">
              <a:solidFill>
                <a:schemeClr val="dk1"/>
              </a:solidFill>
              <a:highlight>
                <a:srgbClr val="FFFFFF"/>
              </a:highlight>
            </a:endParaRPr>
          </a:p>
          <a:p>
            <a:pPr marL="0" lvl="0" indent="0" algn="l" rtl="0">
              <a:lnSpc>
                <a:spcPct val="100000"/>
              </a:lnSpc>
              <a:spcBef>
                <a:spcPts val="0"/>
              </a:spcBef>
              <a:spcAft>
                <a:spcPts val="0"/>
              </a:spcAft>
              <a:buSzPts val="1400"/>
              <a:buNone/>
            </a:pPr>
            <a:r>
              <a:rPr lang="en-US" sz="700">
                <a:solidFill>
                  <a:schemeClr val="dk1"/>
                </a:solidFill>
                <a:highlight>
                  <a:srgbClr val="FFFFFF"/>
                </a:highlight>
              </a:rPr>
              <a:t>them to your alumnae group </a:t>
            </a:r>
            <a:endParaRPr sz="700">
              <a:solidFill>
                <a:schemeClr val="dk1"/>
              </a:solidFill>
              <a:highlight>
                <a:srgbClr val="FFFFFF"/>
              </a:highlight>
            </a:endParaRPr>
          </a:p>
          <a:p>
            <a:pPr marL="0" lvl="0" indent="0" algn="l" rtl="0">
              <a:lnSpc>
                <a:spcPct val="100000"/>
              </a:lnSpc>
              <a:spcBef>
                <a:spcPts val="0"/>
              </a:spcBef>
              <a:spcAft>
                <a:spcPts val="0"/>
              </a:spcAft>
              <a:buSzPts val="1400"/>
              <a:buNone/>
            </a:pPr>
            <a:r>
              <a:rPr lang="en-US" sz="700">
                <a:solidFill>
                  <a:schemeClr val="dk1"/>
                </a:solidFill>
                <a:highlight>
                  <a:srgbClr val="FFFFFF"/>
                </a:highlight>
              </a:rPr>
              <a:t>members for a vote</a:t>
            </a:r>
            <a:endParaRPr sz="700">
              <a:solidFill>
                <a:schemeClr val="dk1"/>
              </a:solidFill>
              <a:highlight>
                <a:srgbClr val="FFFFFF"/>
              </a:highlight>
            </a:endParaRPr>
          </a:p>
        </p:txBody>
      </p:sp>
      <p:sp>
        <p:nvSpPr>
          <p:cNvPr id="134" name="Google Shape;134;g37a091fd325_0_4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Group Bylaws</a:t>
            </a:r>
            <a:endParaRPr/>
          </a:p>
        </p:txBody>
      </p:sp>
      <p:pic>
        <p:nvPicPr>
          <p:cNvPr id="135" name="Google Shape;135;g37a091fd325_0_45"/>
          <p:cNvPicPr preferRelativeResize="0"/>
          <p:nvPr/>
        </p:nvPicPr>
        <p:blipFill rotWithShape="1">
          <a:blip r:embed="rId3">
            <a:alphaModFix/>
          </a:blip>
          <a:srcRect l="25986" t="16221" r="26789" b="4337"/>
          <a:stretch/>
        </p:blipFill>
        <p:spPr>
          <a:xfrm>
            <a:off x="1882190" y="999100"/>
            <a:ext cx="1658737" cy="1744099"/>
          </a:xfrm>
          <a:prstGeom prst="rect">
            <a:avLst/>
          </a:prstGeom>
          <a:noFill/>
          <a:ln>
            <a:noFill/>
          </a:ln>
        </p:spPr>
      </p:pic>
      <p:pic>
        <p:nvPicPr>
          <p:cNvPr id="136" name="Google Shape;136;g37a091fd325_0_45" title="Untitled design (1).png"/>
          <p:cNvPicPr preferRelativeResize="0"/>
          <p:nvPr/>
        </p:nvPicPr>
        <p:blipFill rotWithShape="1">
          <a:blip r:embed="rId4">
            <a:alphaModFix/>
          </a:blip>
          <a:srcRect b="20311"/>
          <a:stretch/>
        </p:blipFill>
        <p:spPr>
          <a:xfrm>
            <a:off x="320050" y="997037"/>
            <a:ext cx="752026" cy="7491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37ef21e3cea_0_1"/>
          <p:cNvSpPr txBox="1">
            <a:spLocks noGrp="1"/>
          </p:cNvSpPr>
          <p:nvPr>
            <p:ph type="body" idx="1"/>
          </p:nvPr>
        </p:nvSpPr>
        <p:spPr>
          <a:xfrm>
            <a:off x="1287250" y="667475"/>
            <a:ext cx="22965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800">
                <a:solidFill>
                  <a:schemeClr val="dk1"/>
                </a:solidFill>
              </a:rPr>
              <a:t>There are several Anchorbase enhancements that are now available pertaining to Bylaws:</a:t>
            </a:r>
            <a:endParaRPr sz="800">
              <a:solidFill>
                <a:schemeClr val="dk1"/>
              </a:solidFill>
            </a:endParaRPr>
          </a:p>
          <a:p>
            <a:pPr marL="228600" lvl="0" indent="-165100" algn="l" rtl="0">
              <a:lnSpc>
                <a:spcPct val="100000"/>
              </a:lnSpc>
              <a:spcBef>
                <a:spcPts val="0"/>
              </a:spcBef>
              <a:spcAft>
                <a:spcPts val="0"/>
              </a:spcAft>
              <a:buClr>
                <a:schemeClr val="dk1"/>
              </a:buClr>
              <a:buSzPts val="800"/>
              <a:buChar char="●"/>
            </a:pPr>
            <a:r>
              <a:rPr lang="en-US" sz="800">
                <a:solidFill>
                  <a:schemeClr val="dk1"/>
                </a:solidFill>
              </a:rPr>
              <a:t>NEW Members in Good Standing Report</a:t>
            </a:r>
            <a:endParaRPr sz="800">
              <a:solidFill>
                <a:schemeClr val="dk1"/>
              </a:solidFill>
            </a:endParaRPr>
          </a:p>
          <a:p>
            <a:pPr marL="571500" lvl="1" indent="-165100" algn="l" rtl="0">
              <a:lnSpc>
                <a:spcPct val="100000"/>
              </a:lnSpc>
              <a:spcBef>
                <a:spcPts val="0"/>
              </a:spcBef>
              <a:spcAft>
                <a:spcPts val="0"/>
              </a:spcAft>
              <a:buClr>
                <a:schemeClr val="dk1"/>
              </a:buClr>
              <a:buSzPts val="800"/>
              <a:buChar char="○"/>
            </a:pPr>
            <a:r>
              <a:rPr lang="en-US" sz="800">
                <a:solidFill>
                  <a:schemeClr val="dk1"/>
                </a:solidFill>
              </a:rPr>
              <a:t>Identifies who is eligible to vote</a:t>
            </a:r>
            <a:endParaRPr sz="800">
              <a:solidFill>
                <a:schemeClr val="dk1"/>
              </a:solidFill>
            </a:endParaRPr>
          </a:p>
          <a:p>
            <a:pPr marL="228600" lvl="0" indent="-165100" algn="l" rtl="0">
              <a:lnSpc>
                <a:spcPct val="100000"/>
              </a:lnSpc>
              <a:spcBef>
                <a:spcPts val="0"/>
              </a:spcBef>
              <a:spcAft>
                <a:spcPts val="0"/>
              </a:spcAft>
              <a:buClr>
                <a:schemeClr val="dk1"/>
              </a:buClr>
              <a:buSzPts val="800"/>
              <a:buChar char="●"/>
            </a:pPr>
            <a:r>
              <a:rPr lang="en-US" sz="800">
                <a:solidFill>
                  <a:schemeClr val="dk1"/>
                </a:solidFill>
              </a:rPr>
              <a:t>Bylaws Compliance Dashboard</a:t>
            </a:r>
            <a:endParaRPr sz="800">
              <a:solidFill>
                <a:schemeClr val="dk1"/>
              </a:solidFill>
            </a:endParaRPr>
          </a:p>
          <a:p>
            <a:pPr marL="571500" lvl="1" indent="-165100" algn="l" rtl="0">
              <a:lnSpc>
                <a:spcPct val="100000"/>
              </a:lnSpc>
              <a:spcBef>
                <a:spcPts val="0"/>
              </a:spcBef>
              <a:spcAft>
                <a:spcPts val="0"/>
              </a:spcAft>
              <a:buClr>
                <a:schemeClr val="dk1"/>
              </a:buClr>
              <a:buSzPts val="800"/>
              <a:buChar char="○"/>
            </a:pPr>
            <a:r>
              <a:rPr lang="en-US" sz="800">
                <a:solidFill>
                  <a:schemeClr val="dk1"/>
                </a:solidFill>
              </a:rPr>
              <a:t>Identifies Quorum, officer election cycle, and link to view your approved Bylaws</a:t>
            </a:r>
            <a:endParaRPr sz="800">
              <a:solidFill>
                <a:schemeClr val="dk1"/>
              </a:solidFill>
            </a:endParaRPr>
          </a:p>
        </p:txBody>
      </p:sp>
      <p:sp>
        <p:nvSpPr>
          <p:cNvPr id="142" name="Google Shape;142;g37ef21e3cea_0_1"/>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Group Bylaws</a:t>
            </a:r>
            <a:endParaRPr/>
          </a:p>
        </p:txBody>
      </p:sp>
      <p:pic>
        <p:nvPicPr>
          <p:cNvPr id="143" name="Google Shape;143;g37ef21e3cea_0_1"/>
          <p:cNvPicPr preferRelativeResize="0"/>
          <p:nvPr/>
        </p:nvPicPr>
        <p:blipFill rotWithShape="1">
          <a:blip r:embed="rId3">
            <a:alphaModFix/>
          </a:blip>
          <a:srcRect l="14105" t="44378" r="16033" b="42754"/>
          <a:stretch/>
        </p:blipFill>
        <p:spPr>
          <a:xfrm>
            <a:off x="252700" y="2365926"/>
            <a:ext cx="3277276" cy="377274"/>
          </a:xfrm>
          <a:prstGeom prst="rect">
            <a:avLst/>
          </a:prstGeom>
          <a:noFill/>
          <a:ln>
            <a:noFill/>
          </a:ln>
        </p:spPr>
      </p:pic>
      <p:pic>
        <p:nvPicPr>
          <p:cNvPr id="144" name="Google Shape;144;g37ef21e3cea_0_1"/>
          <p:cNvPicPr preferRelativeResize="0"/>
          <p:nvPr/>
        </p:nvPicPr>
        <p:blipFill rotWithShape="1">
          <a:blip r:embed="rId4">
            <a:alphaModFix/>
          </a:blip>
          <a:srcRect l="29804" t="20447" r="43370" b="13424"/>
          <a:stretch/>
        </p:blipFill>
        <p:spPr>
          <a:xfrm>
            <a:off x="287476" y="667475"/>
            <a:ext cx="964977" cy="1486950"/>
          </a:xfrm>
          <a:prstGeom prst="rect">
            <a:avLst/>
          </a:prstGeom>
          <a:noFill/>
          <a:ln>
            <a:noFill/>
          </a:ln>
        </p:spPr>
      </p:pic>
      <p:pic>
        <p:nvPicPr>
          <p:cNvPr id="145" name="Google Shape;145;g37ef21e3cea_0_1"/>
          <p:cNvPicPr preferRelativeResize="0"/>
          <p:nvPr/>
        </p:nvPicPr>
        <p:blipFill rotWithShape="1">
          <a:blip r:embed="rId5">
            <a:alphaModFix/>
          </a:blip>
          <a:srcRect l="14526" t="16657" r="63615" b="17187"/>
          <a:stretch/>
        </p:blipFill>
        <p:spPr>
          <a:xfrm>
            <a:off x="3507825" y="667475"/>
            <a:ext cx="1088399" cy="2059002"/>
          </a:xfrm>
          <a:prstGeom prst="rect">
            <a:avLst/>
          </a:prstGeom>
          <a:noFill/>
          <a:ln>
            <a:noFill/>
          </a:ln>
        </p:spPr>
      </p:pic>
      <p:pic>
        <p:nvPicPr>
          <p:cNvPr id="146" name="Google Shape;146;g37ef21e3cea_0_1"/>
          <p:cNvPicPr preferRelativeResize="0"/>
          <p:nvPr/>
        </p:nvPicPr>
        <p:blipFill rotWithShape="1">
          <a:blip r:embed="rId3">
            <a:alphaModFix/>
          </a:blip>
          <a:srcRect l="14105" t="25951" r="16033" b="65789"/>
          <a:stretch/>
        </p:blipFill>
        <p:spPr>
          <a:xfrm>
            <a:off x="281125" y="2136575"/>
            <a:ext cx="3226701" cy="242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g260db613467_0_0"/>
          <p:cNvSpPr txBox="1">
            <a:spLocks noGrp="1"/>
          </p:cNvSpPr>
          <p:nvPr>
            <p:ph type="body" idx="1"/>
          </p:nvPr>
        </p:nvSpPr>
        <p:spPr>
          <a:xfrm>
            <a:off x="252600" y="7345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a:solidFill>
                  <a:schemeClr val="dk1"/>
                </a:solidFill>
              </a:rPr>
              <a:t>2-2:30 p.m. | Opening General Session</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b="1">
                <a:solidFill>
                  <a:schemeClr val="dk1"/>
                </a:solidFill>
              </a:rPr>
              <a:t>Welcome, agenda, objectives and introductions</a:t>
            </a:r>
            <a:r>
              <a:rPr lang="en-US" sz="900">
                <a:solidFill>
                  <a:schemeClr val="dk1"/>
                </a:solidFill>
              </a:rPr>
              <a:t> </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b="1">
                <a:solidFill>
                  <a:schemeClr val="dk1"/>
                </a:solidFill>
              </a:rPr>
              <a:t>Inspiration </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b="1">
                <a:solidFill>
                  <a:schemeClr val="dk1"/>
                </a:solidFill>
              </a:rPr>
              <a:t>Overview of Delta Gamma </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b="1">
                <a:solidFill>
                  <a:schemeClr val="dk1"/>
                </a:solidFill>
              </a:rPr>
              <a:t>Updates on Bylaws and Fraternity Standards</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b="1">
                <a:solidFill>
                  <a:schemeClr val="dk1"/>
                </a:solidFill>
              </a:rPr>
              <a:t>Alumnae 24-25 Year in Review </a:t>
            </a:r>
            <a:endParaRPr sz="900">
              <a:solidFill>
                <a:schemeClr val="dk1"/>
              </a:solidFill>
            </a:endParaRPr>
          </a:p>
          <a:p>
            <a:pPr marL="0" lvl="0" indent="0" algn="l" rtl="0">
              <a:lnSpc>
                <a:spcPct val="100000"/>
              </a:lnSpc>
              <a:spcBef>
                <a:spcPts val="0"/>
              </a:spcBef>
              <a:spcAft>
                <a:spcPts val="0"/>
              </a:spcAft>
              <a:buSzPts val="1400"/>
              <a:buNone/>
            </a:pPr>
            <a:r>
              <a:rPr lang="en-US" sz="900">
                <a:solidFill>
                  <a:schemeClr val="dk1"/>
                </a:solidFill>
              </a:rPr>
              <a:t>2:30-3:30 p.m. Breakout #1 </a:t>
            </a:r>
            <a:r>
              <a:rPr lang="en-US" sz="900" i="1">
                <a:solidFill>
                  <a:schemeClr val="dk1"/>
                </a:solidFill>
              </a:rPr>
              <a:t>role-specific</a:t>
            </a:r>
            <a:endParaRPr sz="900" i="1">
              <a:solidFill>
                <a:schemeClr val="dk1"/>
              </a:solidFill>
            </a:endParaRPr>
          </a:p>
          <a:p>
            <a:pPr marL="0" lvl="0" indent="0" algn="l" rtl="0">
              <a:lnSpc>
                <a:spcPct val="100000"/>
              </a:lnSpc>
              <a:spcBef>
                <a:spcPts val="0"/>
              </a:spcBef>
              <a:spcAft>
                <a:spcPts val="0"/>
              </a:spcAft>
              <a:buSzPts val="1400"/>
              <a:buNone/>
            </a:pPr>
            <a:r>
              <a:rPr lang="en-US" sz="900">
                <a:solidFill>
                  <a:schemeClr val="dk1"/>
                </a:solidFill>
              </a:rPr>
              <a:t>3:30-4:15 p.m. General Session #2 </a:t>
            </a:r>
            <a:endParaRPr sz="900" i="1">
              <a:solidFill>
                <a:schemeClr val="dk1"/>
              </a:solidFill>
            </a:endParaRPr>
          </a:p>
          <a:p>
            <a:pPr marL="0" lvl="0" indent="0" algn="l" rtl="0">
              <a:lnSpc>
                <a:spcPct val="100000"/>
              </a:lnSpc>
              <a:spcBef>
                <a:spcPts val="0"/>
              </a:spcBef>
              <a:spcAft>
                <a:spcPts val="0"/>
              </a:spcAft>
              <a:buSzPts val="1400"/>
              <a:buNone/>
            </a:pPr>
            <a:r>
              <a:rPr lang="en-US" sz="900">
                <a:solidFill>
                  <a:schemeClr val="dk1"/>
                </a:solidFill>
              </a:rPr>
              <a:t>4:15-5:00 p.m. Breakout #2 </a:t>
            </a:r>
            <a:r>
              <a:rPr lang="en-US" sz="900" i="1">
                <a:solidFill>
                  <a:schemeClr val="dk1"/>
                </a:solidFill>
              </a:rPr>
              <a:t>idea sharing</a:t>
            </a:r>
            <a:r>
              <a:rPr lang="en-US" sz="900">
                <a:solidFill>
                  <a:schemeClr val="dk1"/>
                </a:solidFill>
              </a:rPr>
              <a:t> </a:t>
            </a:r>
            <a:endParaRPr sz="900">
              <a:solidFill>
                <a:schemeClr val="dk1"/>
              </a:solidFill>
            </a:endParaRPr>
          </a:p>
          <a:p>
            <a:pPr marL="0" lvl="0" indent="0" algn="l" rtl="0">
              <a:lnSpc>
                <a:spcPct val="100000"/>
              </a:lnSpc>
              <a:spcBef>
                <a:spcPts val="0"/>
              </a:spcBef>
              <a:spcAft>
                <a:spcPts val="0"/>
              </a:spcAft>
              <a:buSzPts val="1400"/>
              <a:buNone/>
            </a:pPr>
            <a:endParaRPr sz="9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p:txBody>
      </p:sp>
      <p:sp>
        <p:nvSpPr>
          <p:cNvPr id="27" name="Google Shape;27;g260db613467_0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Agenda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23c056e1ebe_0_1"/>
          <p:cNvSpPr txBox="1">
            <a:spLocks noGrp="1"/>
          </p:cNvSpPr>
          <p:nvPr>
            <p:ph type="body" idx="2"/>
          </p:nvPr>
        </p:nvSpPr>
        <p:spPr>
          <a:xfrm>
            <a:off x="334500" y="289575"/>
            <a:ext cx="4207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Fraternity Standards</a:t>
            </a:r>
            <a:r>
              <a:rPr lang="en-US"/>
              <a:t> for Alumnae Groups</a:t>
            </a:r>
            <a:endParaRPr/>
          </a:p>
        </p:txBody>
      </p:sp>
      <p:sp>
        <p:nvSpPr>
          <p:cNvPr id="152" name="Google Shape;152;g23c056e1ebe_0_1"/>
          <p:cNvSpPr txBox="1"/>
          <p:nvPr/>
        </p:nvSpPr>
        <p:spPr>
          <a:xfrm>
            <a:off x="2912150" y="686875"/>
            <a:ext cx="1357200" cy="1576200"/>
          </a:xfrm>
          <a:prstGeom prst="rect">
            <a:avLst/>
          </a:prstGeom>
          <a:noFill/>
          <a:ln>
            <a:noFill/>
          </a:ln>
        </p:spPr>
        <p:txBody>
          <a:bodyPr spcFirstLastPara="1" wrap="square" lIns="48750" tIns="48750" rIns="48750" bIns="4875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chemeClr val="dk1"/>
                </a:solidFill>
                <a:latin typeface="Montserrat"/>
                <a:ea typeface="Montserrat"/>
                <a:cs typeface="Montserrat"/>
                <a:sym typeface="Montserrat"/>
              </a:rPr>
              <a:t>Helpful Tip</a:t>
            </a:r>
            <a:endParaRPr sz="8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Montserrat"/>
                <a:ea typeface="Montserrat"/>
                <a:cs typeface="Montserrat"/>
                <a:sym typeface="Montserrat"/>
              </a:rPr>
              <a:t>Search “Fraternity Standards for Alumnae Groups” in the Delta Gamma Library</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chemeClr val="dk1"/>
                </a:solidFill>
                <a:latin typeface="Montserrat"/>
                <a:ea typeface="Montserrat"/>
                <a:cs typeface="Montserrat"/>
                <a:sym typeface="Montserrat"/>
              </a:rPr>
              <a:t>Update</a:t>
            </a:r>
            <a:endParaRPr sz="8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Montserrat"/>
                <a:ea typeface="Montserrat"/>
                <a:cs typeface="Montserrat"/>
                <a:sym typeface="Montserrat"/>
              </a:rPr>
              <a:t>As of July 2024 there are 7 Categories and 26 Standards. Previously there were 12 Categories and 74 Standards.</a:t>
            </a:r>
            <a:endParaRPr sz="800" b="0" i="0" u="none" strike="noStrike" cap="none">
              <a:solidFill>
                <a:schemeClr val="dk1"/>
              </a:solidFill>
              <a:latin typeface="Montserrat"/>
              <a:ea typeface="Montserrat"/>
              <a:cs typeface="Montserrat"/>
              <a:sym typeface="Montserrat"/>
            </a:endParaRPr>
          </a:p>
        </p:txBody>
      </p:sp>
      <p:pic>
        <p:nvPicPr>
          <p:cNvPr id="153" name="Google Shape;153;g23c056e1ebe_0_1"/>
          <p:cNvPicPr preferRelativeResize="0"/>
          <p:nvPr/>
        </p:nvPicPr>
        <p:blipFill rotWithShape="1">
          <a:blip r:embed="rId3">
            <a:alphaModFix/>
          </a:blip>
          <a:srcRect l="38334" t="17115" r="22845" b="41158"/>
          <a:stretch/>
        </p:blipFill>
        <p:spPr>
          <a:xfrm>
            <a:off x="299975" y="744825"/>
            <a:ext cx="2612173" cy="15792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289a449e282_0_25"/>
          <p:cNvSpPr/>
          <p:nvPr/>
        </p:nvSpPr>
        <p:spPr>
          <a:xfrm>
            <a:off x="228600" y="709527"/>
            <a:ext cx="3912900" cy="2110800"/>
          </a:xfrm>
          <a:prstGeom prst="rect">
            <a:avLst/>
          </a:prstGeom>
          <a:noFill/>
          <a:ln>
            <a:noFill/>
          </a:ln>
        </p:spPr>
        <p:txBody>
          <a:bodyPr spcFirstLastPara="1" wrap="square" lIns="111750" tIns="55850" rIns="111750" bIns="5585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Montserrat"/>
                <a:ea typeface="Montserrat"/>
                <a:cs typeface="Montserrat"/>
                <a:sym typeface="Montserrat"/>
              </a:rPr>
              <a:t>Within the Fraternity Standards there are core alumnae group elements that groups must meet to be in good standing with the Fraternity.</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Montserrat"/>
                <a:ea typeface="Montserrat"/>
                <a:cs typeface="Montserrat"/>
                <a:sym typeface="Montserrat"/>
              </a:rPr>
              <a:t>Core Elements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Two Standards in Operations (Bylaws, Events)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One in Lifelong Membership (Per Capita Dues)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One in Recruitment (Local Dues)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Two in Finance (Taxes, Invoices)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One in Leadership (Officers)</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Montserrat"/>
                <a:ea typeface="Montserrat"/>
                <a:cs typeface="Montserrat"/>
                <a:sym typeface="Montserrat"/>
              </a:rPr>
              <a:t>If these core elements are not met, your group will be </a:t>
            </a:r>
            <a:r>
              <a:rPr lang="en-US" sz="800" b="1" i="0" u="none" strike="noStrike" cap="none">
                <a:solidFill>
                  <a:schemeClr val="dk1"/>
                </a:solidFill>
                <a:latin typeface="Montserrat"/>
                <a:ea typeface="Montserrat"/>
                <a:cs typeface="Montserrat"/>
                <a:sym typeface="Montserrat"/>
              </a:rPr>
              <a:t>Not Meeting Core Elements</a:t>
            </a:r>
            <a:r>
              <a:rPr lang="en-US" sz="800" b="0" i="0" u="none" strike="noStrike" cap="none">
                <a:solidFill>
                  <a:schemeClr val="dk1"/>
                </a:solidFill>
                <a:latin typeface="Montserrat"/>
                <a:ea typeface="Montserrat"/>
                <a:cs typeface="Montserrat"/>
                <a:sym typeface="Montserrat"/>
              </a:rPr>
              <a:t>.</a:t>
            </a:r>
            <a:endParaRPr sz="800" b="0" i="1"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br>
              <a:rPr lang="en-US" sz="1000" b="0" i="0" u="none" strike="noStrike" cap="none">
                <a:solidFill>
                  <a:schemeClr val="dk1"/>
                </a:solidFill>
                <a:latin typeface="Arial"/>
                <a:ea typeface="Arial"/>
                <a:cs typeface="Arial"/>
                <a:sym typeface="Arial"/>
              </a:rPr>
            </a:br>
            <a:endParaRPr sz="900" b="0" i="0" u="none" strike="noStrike" cap="none">
              <a:solidFill>
                <a:srgbClr val="002D84"/>
              </a:solidFill>
              <a:latin typeface="Arial"/>
              <a:ea typeface="Arial"/>
              <a:cs typeface="Arial"/>
              <a:sym typeface="Arial"/>
            </a:endParaRPr>
          </a:p>
          <a:p>
            <a:pPr marL="215900" marR="0" lvl="0" indent="-16510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900"/>
              <a:buFont typeface="Noto Sans Symbols"/>
              <a:buNone/>
            </a:pPr>
            <a:endParaRPr sz="900" b="0" i="0" u="none" strike="noStrike" cap="none">
              <a:solidFill>
                <a:schemeClr val="dk1"/>
              </a:solidFill>
              <a:latin typeface="Arial"/>
              <a:ea typeface="Arial"/>
              <a:cs typeface="Arial"/>
              <a:sym typeface="Arial"/>
            </a:endParaRPr>
          </a:p>
        </p:txBody>
      </p:sp>
      <p:sp>
        <p:nvSpPr>
          <p:cNvPr id="159" name="Google Shape;159;g289a449e282_0_25"/>
          <p:cNvSpPr txBox="1">
            <a:spLocks noGrp="1"/>
          </p:cNvSpPr>
          <p:nvPr>
            <p:ph type="body" idx="2"/>
          </p:nvPr>
        </p:nvSpPr>
        <p:spPr>
          <a:xfrm>
            <a:off x="334500" y="289575"/>
            <a:ext cx="4207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Fraternity Standards</a:t>
            </a:r>
            <a:r>
              <a:rPr lang="en-US"/>
              <a:t> for Alumnae Groups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289a449e282_0_5"/>
          <p:cNvSpPr/>
          <p:nvPr/>
        </p:nvSpPr>
        <p:spPr>
          <a:xfrm>
            <a:off x="228600" y="709527"/>
            <a:ext cx="3912900" cy="2110800"/>
          </a:xfrm>
          <a:prstGeom prst="rect">
            <a:avLst/>
          </a:prstGeom>
          <a:noFill/>
          <a:ln>
            <a:noFill/>
          </a:ln>
        </p:spPr>
        <p:txBody>
          <a:bodyPr spcFirstLastPara="1" wrap="square" lIns="111750" tIns="55850" rIns="111750" bIns="5585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chemeClr val="dk1"/>
                </a:solidFill>
                <a:latin typeface="Montserrat"/>
                <a:ea typeface="Montserrat"/>
                <a:cs typeface="Montserrat"/>
                <a:sym typeface="Montserrat"/>
              </a:rPr>
              <a:t>Alumnae Group Evaluation (AGE)</a:t>
            </a:r>
            <a:endParaRPr sz="8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700"/>
              <a:buFont typeface="Arial"/>
              <a:buNone/>
            </a:pPr>
            <a:r>
              <a:rPr lang="en-US" sz="700" b="0" i="0" u="none" strike="noStrike" cap="none">
                <a:solidFill>
                  <a:schemeClr val="dk1"/>
                </a:solidFill>
                <a:latin typeface="Montserrat"/>
                <a:ea typeface="Montserrat"/>
                <a:cs typeface="Montserrat"/>
                <a:sym typeface="Montserrat"/>
              </a:rPr>
              <a:t>Each alumnae group of Delta Gamma is reviewed annually by their Regional Alumnae Specialist (RAS) or Alumnae Development Consultant (ADC) through the Alumnae Group Evaluation (AGE) process. This evaluation measures a group’s performance in each of the Fraternity Standards for Alumnae Groups in the </a:t>
            </a:r>
            <a:r>
              <a:rPr lang="en-US" sz="700" b="1" i="0" u="none" strike="noStrike" cap="none">
                <a:solidFill>
                  <a:schemeClr val="dk1"/>
                </a:solidFill>
                <a:latin typeface="Montserrat"/>
                <a:ea typeface="Montserrat"/>
                <a:cs typeface="Montserrat"/>
                <a:sym typeface="Montserrat"/>
              </a:rPr>
              <a:t>fiscal </a:t>
            </a:r>
            <a:r>
              <a:rPr lang="en-US" sz="700" b="0" i="0" u="none" strike="noStrike" cap="none">
                <a:solidFill>
                  <a:schemeClr val="dk1"/>
                </a:solidFill>
                <a:latin typeface="Montserrat"/>
                <a:ea typeface="Montserrat"/>
                <a:cs typeface="Montserrat"/>
                <a:sym typeface="Montserrat"/>
              </a:rPr>
              <a:t>year.</a:t>
            </a:r>
            <a:endParaRPr sz="7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700"/>
              <a:buFont typeface="Arial"/>
              <a:buNone/>
            </a:pPr>
            <a:r>
              <a:rPr lang="en-US" sz="700" b="0" i="0" u="none" strike="noStrike" cap="none">
                <a:solidFill>
                  <a:schemeClr val="dk1"/>
                </a:solidFill>
                <a:latin typeface="Montserrat"/>
                <a:ea typeface="Montserrat"/>
                <a:cs typeface="Montserrat"/>
                <a:sym typeface="Montserrat"/>
              </a:rPr>
              <a:t>The purpose of this evaluation is to celebrate things your group is doing well and help you assess areas of opportunity for continued success in the future.</a:t>
            </a:r>
            <a:endParaRPr sz="7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700"/>
              <a:buFont typeface="Arial"/>
              <a:buNone/>
            </a:pPr>
            <a:r>
              <a:rPr lang="en-US" sz="700" b="0" i="0" u="none" strike="noStrike" cap="none">
                <a:solidFill>
                  <a:schemeClr val="dk1"/>
                </a:solidFill>
                <a:latin typeface="Montserrat"/>
                <a:ea typeface="Montserrat"/>
                <a:cs typeface="Montserrat"/>
                <a:sym typeface="Montserrat"/>
              </a:rPr>
              <a:t>Evaluations will occur in Spring 2026 and your RAS/ADC will schedule time to complete the evaluation </a:t>
            </a:r>
            <a:r>
              <a:rPr lang="en-US" sz="700" b="1" i="0" u="none" strike="noStrike" cap="none">
                <a:solidFill>
                  <a:schemeClr val="dk1"/>
                </a:solidFill>
                <a:latin typeface="Montserrat"/>
                <a:ea typeface="Montserrat"/>
                <a:cs typeface="Montserrat"/>
                <a:sym typeface="Montserrat"/>
              </a:rPr>
              <a:t>together</a:t>
            </a:r>
            <a:r>
              <a:rPr lang="en-US" sz="700" b="0" i="0" u="none" strike="noStrike" cap="none">
                <a:solidFill>
                  <a:schemeClr val="dk1"/>
                </a:solidFill>
                <a:latin typeface="Montserrat"/>
                <a:ea typeface="Montserrat"/>
                <a:cs typeface="Montserrat"/>
                <a:sym typeface="Montserrat"/>
              </a:rPr>
              <a:t>.</a:t>
            </a:r>
            <a:endParaRPr sz="700" b="0" i="1"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br>
              <a:rPr lang="en-US" sz="1000" b="0" i="0" u="none" strike="noStrike" cap="none">
                <a:solidFill>
                  <a:schemeClr val="dk1"/>
                </a:solidFill>
                <a:latin typeface="Arial"/>
                <a:ea typeface="Arial"/>
                <a:cs typeface="Arial"/>
                <a:sym typeface="Arial"/>
              </a:rPr>
            </a:br>
            <a:endParaRPr sz="900" b="0" i="0" u="none" strike="noStrike" cap="none">
              <a:solidFill>
                <a:srgbClr val="002D84"/>
              </a:solidFill>
              <a:latin typeface="Arial"/>
              <a:ea typeface="Arial"/>
              <a:cs typeface="Arial"/>
              <a:sym typeface="Arial"/>
            </a:endParaRPr>
          </a:p>
          <a:p>
            <a:pPr marL="215900" marR="0" lvl="0" indent="-16510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900"/>
              <a:buFont typeface="Noto Sans Symbols"/>
              <a:buNone/>
            </a:pPr>
            <a:endParaRPr sz="900" b="0" i="0" u="none" strike="noStrike" cap="none">
              <a:solidFill>
                <a:schemeClr val="dk1"/>
              </a:solidFill>
              <a:latin typeface="Arial"/>
              <a:ea typeface="Arial"/>
              <a:cs typeface="Arial"/>
              <a:sym typeface="Arial"/>
            </a:endParaRPr>
          </a:p>
        </p:txBody>
      </p:sp>
      <p:sp>
        <p:nvSpPr>
          <p:cNvPr id="165" name="Google Shape;165;g289a449e282_0_5"/>
          <p:cNvSpPr txBox="1">
            <a:spLocks noGrp="1"/>
          </p:cNvSpPr>
          <p:nvPr>
            <p:ph type="body" idx="2"/>
          </p:nvPr>
        </p:nvSpPr>
        <p:spPr>
          <a:xfrm>
            <a:off x="334500" y="289575"/>
            <a:ext cx="4207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Fraternity Standards</a:t>
            </a:r>
            <a:r>
              <a:rPr lang="en-US"/>
              <a:t> for Alumnae Groups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g289a449e282_0_31"/>
          <p:cNvSpPr/>
          <p:nvPr/>
        </p:nvSpPr>
        <p:spPr>
          <a:xfrm>
            <a:off x="2334525" y="1135450"/>
            <a:ext cx="2138400" cy="1403400"/>
          </a:xfrm>
          <a:prstGeom prst="rect">
            <a:avLst/>
          </a:prstGeom>
          <a:noFill/>
          <a:ln>
            <a:noFill/>
          </a:ln>
        </p:spPr>
        <p:txBody>
          <a:bodyPr spcFirstLastPara="1" wrap="square" lIns="111750" tIns="55850" rIns="111750" bIns="5585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rgbClr val="002D84"/>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rgbClr val="002D84"/>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chemeClr val="accent1"/>
                </a:solidFill>
                <a:latin typeface="Montserrat"/>
                <a:ea typeface="Montserrat"/>
                <a:cs typeface="Montserrat"/>
                <a:sym typeface="Montserrat"/>
              </a:rPr>
              <a:t>Bronze: </a:t>
            </a:r>
            <a:r>
              <a:rPr lang="en-US" sz="800" b="0" i="0" u="none" strike="noStrike" cap="none">
                <a:solidFill>
                  <a:schemeClr val="dk1"/>
                </a:solidFill>
                <a:latin typeface="Montserrat"/>
                <a:ea typeface="Montserrat"/>
                <a:cs typeface="Montserrat"/>
                <a:sym typeface="Montserrat"/>
              </a:rPr>
              <a:t>exceeds expectations (&gt;87%)</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rgbClr val="DC948A"/>
                </a:solidFill>
                <a:latin typeface="Montserrat"/>
                <a:ea typeface="Montserrat"/>
                <a:cs typeface="Montserrat"/>
                <a:sym typeface="Montserrat"/>
              </a:rPr>
              <a:t>Pink: </a:t>
            </a:r>
            <a:r>
              <a:rPr lang="en-US" sz="800" b="0" i="0" u="none" strike="noStrike" cap="none">
                <a:solidFill>
                  <a:schemeClr val="dk1"/>
                </a:solidFill>
                <a:latin typeface="Montserrat"/>
                <a:ea typeface="Montserrat"/>
                <a:cs typeface="Montserrat"/>
                <a:sym typeface="Montserrat"/>
              </a:rPr>
              <a:t>meets expectations (60%-87%)</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rgbClr val="002D84"/>
                </a:solidFill>
                <a:latin typeface="Montserrat"/>
                <a:ea typeface="Montserrat"/>
                <a:cs typeface="Montserrat"/>
                <a:sym typeface="Montserrat"/>
              </a:rPr>
              <a:t>Blue: </a:t>
            </a:r>
            <a:r>
              <a:rPr lang="en-US" sz="800" b="0" i="0" u="none" strike="noStrike" cap="none">
                <a:solidFill>
                  <a:schemeClr val="dk1"/>
                </a:solidFill>
                <a:latin typeface="Montserrat"/>
                <a:ea typeface="Montserrat"/>
                <a:cs typeface="Montserrat"/>
                <a:sym typeface="Montserrat"/>
              </a:rPr>
              <a:t>room for improvement (&lt;60%)</a:t>
            </a:r>
            <a:endParaRPr sz="8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800" b="1" i="0" u="none" strike="noStrike" cap="none">
                <a:solidFill>
                  <a:srgbClr val="000000"/>
                </a:solidFill>
                <a:latin typeface="Montserrat"/>
                <a:ea typeface="Montserrat"/>
                <a:cs typeface="Montserrat"/>
                <a:sym typeface="Montserrat"/>
              </a:rPr>
              <a:t>Not Meeting Core Elements: </a:t>
            </a:r>
            <a:r>
              <a:rPr lang="en-US" sz="800" b="0" i="0" u="none" strike="noStrike" cap="none">
                <a:solidFill>
                  <a:schemeClr val="dk1"/>
                </a:solidFill>
                <a:latin typeface="Montserrat"/>
                <a:ea typeface="Montserrat"/>
                <a:cs typeface="Montserrat"/>
                <a:sym typeface="Montserrat"/>
              </a:rPr>
              <a:t>missing one or more of the core elements required to be in good standing</a:t>
            </a:r>
            <a:endParaRPr sz="800" b="0" i="1"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1"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rgbClr val="002D8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br>
              <a:rPr lang="en-US" sz="1000" b="0" i="0" u="none" strike="noStrike" cap="none">
                <a:solidFill>
                  <a:schemeClr val="dk1"/>
                </a:solidFill>
                <a:latin typeface="Arial"/>
                <a:ea typeface="Arial"/>
                <a:cs typeface="Arial"/>
                <a:sym typeface="Arial"/>
              </a:rPr>
            </a:br>
            <a:endParaRPr sz="900" b="0" i="0" u="none" strike="noStrike" cap="none">
              <a:solidFill>
                <a:srgbClr val="002D84"/>
              </a:solidFill>
              <a:latin typeface="Arial"/>
              <a:ea typeface="Arial"/>
              <a:cs typeface="Arial"/>
              <a:sym typeface="Arial"/>
            </a:endParaRPr>
          </a:p>
          <a:p>
            <a:pPr marL="215900" marR="0" lvl="0" indent="-16510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900"/>
              <a:buFont typeface="Noto Sans Symbols"/>
              <a:buNone/>
            </a:pPr>
            <a:endParaRPr sz="900" b="0" i="0" u="none" strike="noStrike" cap="none">
              <a:solidFill>
                <a:schemeClr val="dk1"/>
              </a:solidFill>
              <a:latin typeface="Arial"/>
              <a:ea typeface="Arial"/>
              <a:cs typeface="Arial"/>
              <a:sym typeface="Arial"/>
            </a:endParaRPr>
          </a:p>
        </p:txBody>
      </p:sp>
      <p:pic>
        <p:nvPicPr>
          <p:cNvPr id="171" name="Google Shape;171;g289a449e282_0_31"/>
          <p:cNvPicPr preferRelativeResize="0"/>
          <p:nvPr/>
        </p:nvPicPr>
        <p:blipFill rotWithShape="1">
          <a:blip r:embed="rId3">
            <a:alphaModFix/>
          </a:blip>
          <a:srcRect l="31087" t="23715" r="34025" b="47451"/>
          <a:stretch/>
        </p:blipFill>
        <p:spPr>
          <a:xfrm>
            <a:off x="313875" y="691700"/>
            <a:ext cx="1904998" cy="885701"/>
          </a:xfrm>
          <a:prstGeom prst="rect">
            <a:avLst/>
          </a:prstGeom>
          <a:noFill/>
          <a:ln>
            <a:noFill/>
          </a:ln>
        </p:spPr>
      </p:pic>
      <p:pic>
        <p:nvPicPr>
          <p:cNvPr id="172" name="Google Shape;172;g289a449e282_0_31"/>
          <p:cNvPicPr preferRelativeResize="0"/>
          <p:nvPr/>
        </p:nvPicPr>
        <p:blipFill rotWithShape="1">
          <a:blip r:embed="rId3">
            <a:alphaModFix/>
          </a:blip>
          <a:srcRect l="30658" t="64453" r="33256" b="13081"/>
          <a:stretch/>
        </p:blipFill>
        <p:spPr>
          <a:xfrm>
            <a:off x="290325" y="1626925"/>
            <a:ext cx="1970473" cy="690051"/>
          </a:xfrm>
          <a:prstGeom prst="rect">
            <a:avLst/>
          </a:prstGeom>
          <a:noFill/>
          <a:ln>
            <a:noFill/>
          </a:ln>
        </p:spPr>
      </p:pic>
      <p:sp>
        <p:nvSpPr>
          <p:cNvPr id="173" name="Google Shape;173;g289a449e282_0_31"/>
          <p:cNvSpPr txBox="1">
            <a:spLocks noGrp="1"/>
          </p:cNvSpPr>
          <p:nvPr>
            <p:ph type="body" idx="2"/>
          </p:nvPr>
        </p:nvSpPr>
        <p:spPr>
          <a:xfrm>
            <a:off x="334500" y="289575"/>
            <a:ext cx="4207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Fraternity Standards</a:t>
            </a:r>
            <a:r>
              <a:rPr lang="en-US"/>
              <a:t> for Alumnae Groups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63ddd5382b_0_10"/>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179" name="Google Shape;179;g363ddd5382b_0_1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24-25 Year in Review</a:t>
            </a:r>
            <a:endParaRPr/>
          </a:p>
        </p:txBody>
      </p:sp>
      <p:pic>
        <p:nvPicPr>
          <p:cNvPr id="180" name="Google Shape;180;g363ddd5382b_0_10" title="2024-2025 DG Year In Review (Presentation).png"/>
          <p:cNvPicPr preferRelativeResize="0"/>
          <p:nvPr/>
        </p:nvPicPr>
        <p:blipFill rotWithShape="1">
          <a:blip r:embed="rId3">
            <a:alphaModFix/>
          </a:blip>
          <a:srcRect/>
          <a:stretch/>
        </p:blipFill>
        <p:spPr>
          <a:xfrm>
            <a:off x="0" y="0"/>
            <a:ext cx="4876800" cy="27432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37a091fd325_0_23"/>
          <p:cNvSpPr/>
          <p:nvPr/>
        </p:nvSpPr>
        <p:spPr>
          <a:xfrm>
            <a:off x="-36650" y="-16650"/>
            <a:ext cx="1824900" cy="27933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g37a091fd325_0_23"/>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pic>
        <p:nvPicPr>
          <p:cNvPr id="187" name="Google Shape;187;g37a091fd325_0_23" title="2024-2025 DG Year In Review.png"/>
          <p:cNvPicPr preferRelativeResize="0"/>
          <p:nvPr/>
        </p:nvPicPr>
        <p:blipFill rotWithShape="1">
          <a:blip r:embed="rId3">
            <a:alphaModFix/>
          </a:blip>
          <a:srcRect/>
          <a:stretch/>
        </p:blipFill>
        <p:spPr>
          <a:xfrm>
            <a:off x="0" y="0"/>
            <a:ext cx="1766651" cy="2743199"/>
          </a:xfrm>
          <a:prstGeom prst="rect">
            <a:avLst/>
          </a:prstGeom>
          <a:noFill/>
          <a:ln>
            <a:noFill/>
          </a:ln>
        </p:spPr>
      </p:pic>
      <p:sp>
        <p:nvSpPr>
          <p:cNvPr id="188" name="Google Shape;188;g37a091fd325_0_23"/>
          <p:cNvSpPr/>
          <p:nvPr/>
        </p:nvSpPr>
        <p:spPr>
          <a:xfrm>
            <a:off x="1944550" y="799225"/>
            <a:ext cx="2457300" cy="1672500"/>
          </a:xfrm>
          <a:prstGeom prst="rect">
            <a:avLst/>
          </a:prstGeom>
          <a:noFill/>
          <a:ln>
            <a:noFill/>
          </a:ln>
        </p:spPr>
        <p:txBody>
          <a:bodyPr spcFirstLastPara="1" wrap="square" lIns="111750" tIns="55850" rIns="111750" bIns="5585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1000" b="0" i="0" u="none" strike="noStrike" cap="none">
                <a:solidFill>
                  <a:schemeClr val="dk1"/>
                </a:solidFill>
                <a:latin typeface="Montserrat"/>
                <a:ea typeface="Montserrat"/>
                <a:cs typeface="Montserrat"/>
                <a:sym typeface="Montserrat"/>
              </a:rPr>
              <a:t>Looking for your local group’s 2024-2025 Year In Review?</a:t>
            </a:r>
            <a:endParaRPr sz="10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10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1000" b="0" i="0" u="none" strike="noStrike" cap="none">
                <a:solidFill>
                  <a:schemeClr val="dk1"/>
                </a:solidFill>
                <a:latin typeface="Montserrat"/>
                <a:ea typeface="Montserrat"/>
                <a:cs typeface="Montserrat"/>
                <a:sym typeface="Montserrat"/>
              </a:rPr>
              <a:t>Email </a:t>
            </a:r>
            <a:r>
              <a:rPr lang="en-US" sz="1000" b="0" i="0" u="sng" strike="noStrike" cap="none">
                <a:solidFill>
                  <a:schemeClr val="hlink"/>
                </a:solidFill>
                <a:latin typeface="Montserrat"/>
                <a:ea typeface="Montserrat"/>
                <a:cs typeface="Montserrat"/>
                <a:sym typeface="Montserrat"/>
                <a:hlinkClick r:id="rId4"/>
              </a:rPr>
              <a:t>alumoperations@deltagamma.org</a:t>
            </a:r>
            <a:r>
              <a:rPr lang="en-US" sz="1000" b="0" i="0" u="none" strike="noStrike" cap="none">
                <a:solidFill>
                  <a:srgbClr val="002D84"/>
                </a:solidFill>
                <a:latin typeface="Montserrat"/>
                <a:ea typeface="Montserrat"/>
                <a:cs typeface="Montserrat"/>
                <a:sym typeface="Montserrat"/>
              </a:rPr>
              <a:t> </a:t>
            </a:r>
            <a:r>
              <a:rPr lang="en-US" sz="1000" b="0" i="0" u="none" strike="noStrike" cap="none">
                <a:solidFill>
                  <a:schemeClr val="dk1"/>
                </a:solidFill>
                <a:latin typeface="Montserrat"/>
                <a:ea typeface="Montserrat"/>
                <a:cs typeface="Montserrat"/>
                <a:sym typeface="Montserrat"/>
              </a:rPr>
              <a:t>for a copy!</a:t>
            </a:r>
            <a:endParaRPr sz="1000" b="0"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1000" b="0" i="0" u="none" strike="noStrike" cap="none">
              <a:solidFill>
                <a:srgbClr val="002D84"/>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r>
              <a:rPr lang="en-US" sz="1000" b="0" i="0" u="none" strike="noStrike" cap="none">
                <a:solidFill>
                  <a:schemeClr val="dk1"/>
                </a:solidFill>
                <a:latin typeface="Montserrat"/>
                <a:ea typeface="Montserrat"/>
                <a:cs typeface="Montserrat"/>
                <a:sym typeface="Montserrat"/>
              </a:rPr>
              <a:t>Information was pulled from Anchorbase.</a:t>
            </a:r>
            <a:endParaRPr sz="1000" b="0" i="0" u="none" strike="noStrike" cap="none">
              <a:solidFill>
                <a:schemeClr val="dk1"/>
              </a:solidFill>
              <a:latin typeface="Arial"/>
              <a:ea typeface="Arial"/>
              <a:cs typeface="Arial"/>
              <a:sym typeface="Arial"/>
            </a:endParaRPr>
          </a:p>
        </p:txBody>
      </p:sp>
      <p:sp>
        <p:nvSpPr>
          <p:cNvPr id="189" name="Google Shape;189;g37a091fd325_0_23"/>
          <p:cNvSpPr txBox="1">
            <a:spLocks noGrp="1"/>
          </p:cNvSpPr>
          <p:nvPr>
            <p:ph type="body" idx="2"/>
          </p:nvPr>
        </p:nvSpPr>
        <p:spPr>
          <a:xfrm>
            <a:off x="1788250" y="285150"/>
            <a:ext cx="2777400" cy="269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500"/>
              <a:t>Local Group Year in Review</a:t>
            </a:r>
            <a:endParaRPr sz="15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4b139d3c88_0_6"/>
          <p:cNvSpPr txBox="1"/>
          <p:nvPr/>
        </p:nvSpPr>
        <p:spPr>
          <a:xfrm>
            <a:off x="764100" y="468425"/>
            <a:ext cx="3348600" cy="1368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1" i="0" u="none" strike="noStrike" cap="none">
                <a:solidFill>
                  <a:schemeClr val="dk1"/>
                </a:solidFill>
                <a:latin typeface="Montserrat"/>
                <a:ea typeface="Montserrat"/>
                <a:cs typeface="Montserrat"/>
                <a:sym typeface="Montserrat"/>
              </a:rPr>
              <a:t>Breakout #1</a:t>
            </a:r>
            <a:endParaRPr sz="17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president</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communications roles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finance roles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programming roles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Foundation roles</a:t>
            </a:r>
            <a:endParaRPr sz="80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800" b="0" i="0" u="none" strike="noStrike" cap="none">
                <a:solidFill>
                  <a:schemeClr val="dk1"/>
                </a:solidFill>
                <a:latin typeface="Montserrat"/>
                <a:ea typeface="Montserrat"/>
                <a:cs typeface="Montserrat"/>
                <a:sym typeface="Montserrat"/>
              </a:rPr>
              <a:t>membership roles</a:t>
            </a:r>
            <a:endParaRPr sz="800" b="0"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17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 </a:t>
            </a:r>
            <a:endParaRPr sz="17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301cc19a89a_0_12"/>
          <p:cNvSpPr txBox="1"/>
          <p:nvPr/>
        </p:nvSpPr>
        <p:spPr>
          <a:xfrm>
            <a:off x="336900" y="534450"/>
            <a:ext cx="4203000" cy="1215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700"/>
              <a:buFont typeface="Arial"/>
              <a:buNone/>
            </a:pPr>
            <a:endParaRPr sz="15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15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r>
              <a:rPr lang="en-US" sz="1500" b="1" i="0" u="none" strike="noStrike" cap="none">
                <a:solidFill>
                  <a:schemeClr val="dk1"/>
                </a:solidFill>
                <a:latin typeface="Montserrat"/>
                <a:ea typeface="Montserrat"/>
                <a:cs typeface="Montserrat"/>
                <a:sym typeface="Montserrat"/>
              </a:rPr>
              <a:t>General Session #2 </a:t>
            </a:r>
            <a:endParaRPr sz="15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1700"/>
              <a:buFont typeface="Arial"/>
              <a:buNone/>
            </a:pPr>
            <a:r>
              <a:rPr lang="en-US" sz="1500" b="1" i="0" u="none" strike="noStrike" cap="none">
                <a:solidFill>
                  <a:schemeClr val="dk1"/>
                </a:solidFill>
                <a:latin typeface="Montserrat"/>
                <a:ea typeface="Montserrat"/>
                <a:cs typeface="Montserrat"/>
                <a:sym typeface="Montserrat"/>
              </a:rPr>
              <a:t> </a:t>
            </a:r>
            <a:endParaRPr sz="13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17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 </a:t>
            </a:r>
            <a:endParaRPr sz="17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63ddd5382b_0_15"/>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05" name="Google Shape;205;g363ddd5382b_0_1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Experience</a:t>
            </a:r>
            <a:endParaRPr/>
          </a:p>
        </p:txBody>
      </p:sp>
      <p:sp>
        <p:nvSpPr>
          <p:cNvPr id="206" name="Google Shape;206;g363ddd5382b_0_15"/>
          <p:cNvSpPr txBox="1"/>
          <p:nvPr/>
        </p:nvSpPr>
        <p:spPr>
          <a:xfrm>
            <a:off x="285700" y="685800"/>
            <a:ext cx="34128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Montserrat"/>
                <a:ea typeface="Montserrat"/>
                <a:cs typeface="Montserrat"/>
                <a:sym typeface="Montserrat"/>
              </a:rPr>
              <a:t>What is “Delta Gamma Success?”</a:t>
            </a:r>
            <a:endParaRPr sz="1400" b="0" i="0" u="none" strike="noStrike" cap="none">
              <a:solidFill>
                <a:schemeClr val="dk1"/>
              </a:solidFill>
              <a:latin typeface="Montserrat"/>
              <a:ea typeface="Montserrat"/>
              <a:cs typeface="Montserrat"/>
              <a:sym typeface="Montserrat"/>
            </a:endParaRPr>
          </a:p>
        </p:txBody>
      </p:sp>
      <p:pic>
        <p:nvPicPr>
          <p:cNvPr id="207" name="Google Shape;207;g363ddd5382b_0_15" title="Screenshot 2025-09-03 at 9.20.35 PM.png"/>
          <p:cNvPicPr preferRelativeResize="0"/>
          <p:nvPr/>
        </p:nvPicPr>
        <p:blipFill rotWithShape="1">
          <a:blip r:embed="rId3">
            <a:alphaModFix/>
          </a:blip>
          <a:srcRect/>
          <a:stretch/>
        </p:blipFill>
        <p:spPr>
          <a:xfrm>
            <a:off x="447997" y="1023950"/>
            <a:ext cx="1377900" cy="1564674"/>
          </a:xfrm>
          <a:prstGeom prst="rect">
            <a:avLst/>
          </a:prstGeom>
          <a:noFill/>
          <a:ln>
            <a:noFill/>
          </a:ln>
        </p:spPr>
      </p:pic>
      <p:pic>
        <p:nvPicPr>
          <p:cNvPr id="208" name="Google Shape;208;g363ddd5382b_0_15" title="Screenshot 2025-09-03 at 9.21.06 PM.png"/>
          <p:cNvPicPr preferRelativeResize="0"/>
          <p:nvPr/>
        </p:nvPicPr>
        <p:blipFill rotWithShape="1">
          <a:blip r:embed="rId4">
            <a:alphaModFix/>
          </a:blip>
          <a:srcRect/>
          <a:stretch/>
        </p:blipFill>
        <p:spPr>
          <a:xfrm>
            <a:off x="2220675" y="1084300"/>
            <a:ext cx="1377900" cy="1443992"/>
          </a:xfrm>
          <a:prstGeom prst="rect">
            <a:avLst/>
          </a:prstGeom>
          <a:noFill/>
          <a:ln>
            <a:noFill/>
          </a:ln>
        </p:spPr>
      </p:pic>
      <p:sp>
        <p:nvSpPr>
          <p:cNvPr id="209" name="Google Shape;209;g363ddd5382b_0_15"/>
          <p:cNvSpPr txBox="1"/>
          <p:nvPr/>
        </p:nvSpPr>
        <p:spPr>
          <a:xfrm>
            <a:off x="1860425" y="1641175"/>
            <a:ext cx="527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Montserrat"/>
                <a:ea typeface="Montserrat"/>
                <a:cs typeface="Montserrat"/>
                <a:sym typeface="Montserrat"/>
              </a:rPr>
              <a:t>vs</a:t>
            </a:r>
            <a:endParaRPr sz="1400" b="0" i="0" u="none" strike="noStrike" cap="none">
              <a:solidFill>
                <a:schemeClr val="dk1"/>
              </a:solidFill>
              <a:latin typeface="Montserrat"/>
              <a:ea typeface="Montserrat"/>
              <a:cs typeface="Montserrat"/>
              <a:sym typeface="Montserra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652ac36b58_0_24"/>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15" name="Google Shape;215;g3652ac36b58_0_24"/>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Experience</a:t>
            </a:r>
            <a:endParaRPr/>
          </a:p>
        </p:txBody>
      </p:sp>
      <p:sp>
        <p:nvSpPr>
          <p:cNvPr id="216" name="Google Shape;216;g3652ac36b58_0_24"/>
          <p:cNvSpPr txBox="1"/>
          <p:nvPr/>
        </p:nvSpPr>
        <p:spPr>
          <a:xfrm>
            <a:off x="432525" y="912425"/>
            <a:ext cx="34128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17" name="Google Shape;217;g3652ac36b58_0_24" title="469159727_10162107086003326_4303010650861164609_n.jpg"/>
          <p:cNvPicPr preferRelativeResize="0"/>
          <p:nvPr/>
        </p:nvPicPr>
        <p:blipFill rotWithShape="1">
          <a:blip r:embed="rId3">
            <a:alphaModFix/>
          </a:blip>
          <a:srcRect/>
          <a:stretch/>
        </p:blipFill>
        <p:spPr>
          <a:xfrm>
            <a:off x="2223275" y="789599"/>
            <a:ext cx="1058024" cy="1410698"/>
          </a:xfrm>
          <a:prstGeom prst="rect">
            <a:avLst/>
          </a:prstGeom>
          <a:noFill/>
          <a:ln>
            <a:noFill/>
          </a:ln>
        </p:spPr>
      </p:pic>
      <p:pic>
        <p:nvPicPr>
          <p:cNvPr id="218" name="Google Shape;218;g3652ac36b58_0_24" title="537482484_10163795873539680_6707042686204244533_n.jpg"/>
          <p:cNvPicPr preferRelativeResize="0"/>
          <p:nvPr/>
        </p:nvPicPr>
        <p:blipFill rotWithShape="1">
          <a:blip r:embed="rId4">
            <a:alphaModFix/>
          </a:blip>
          <a:srcRect/>
          <a:stretch/>
        </p:blipFill>
        <p:spPr>
          <a:xfrm>
            <a:off x="380990" y="789600"/>
            <a:ext cx="1567434" cy="14106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g260db613467_0_5"/>
          <p:cNvSpPr txBox="1">
            <a:spLocks noGrp="1"/>
          </p:cNvSpPr>
          <p:nvPr>
            <p:ph type="body" idx="1"/>
          </p:nvPr>
        </p:nvSpPr>
        <p:spPr>
          <a:xfrm>
            <a:off x="264050" y="762000"/>
            <a:ext cx="4308000" cy="1371600"/>
          </a:xfrm>
          <a:prstGeom prst="rect">
            <a:avLst/>
          </a:prstGeom>
          <a:noFill/>
          <a:ln>
            <a:noFill/>
          </a:ln>
        </p:spPr>
        <p:txBody>
          <a:bodyPr spcFirstLastPara="1" wrap="square" lIns="91425" tIns="45700" rIns="91425" bIns="45700" anchor="t" anchorCtr="0">
            <a:noAutofit/>
          </a:bodyPr>
          <a:lstStyle/>
          <a:p>
            <a:pPr marL="457200" lvl="0" indent="-279400" algn="l" rtl="0">
              <a:lnSpc>
                <a:spcPct val="115000"/>
              </a:lnSpc>
              <a:spcBef>
                <a:spcPts val="0"/>
              </a:spcBef>
              <a:spcAft>
                <a:spcPts val="0"/>
              </a:spcAft>
              <a:buClr>
                <a:schemeClr val="dk1"/>
              </a:buClr>
              <a:buSzPts val="800"/>
              <a:buFont typeface="Montserrat"/>
              <a:buChar char="●"/>
            </a:pPr>
            <a:r>
              <a:rPr lang="en-US" sz="800" b="1">
                <a:solidFill>
                  <a:schemeClr val="dk1"/>
                </a:solidFill>
                <a:highlight>
                  <a:srgbClr val="FFFFFF"/>
                </a:highlight>
              </a:rPr>
              <a:t>Foster Belonging and Connection: </a:t>
            </a:r>
            <a:r>
              <a:rPr lang="en-US" sz="800">
                <a:solidFill>
                  <a:schemeClr val="dk1"/>
                </a:solidFill>
                <a:highlight>
                  <a:srgbClr val="FFFFFF"/>
                </a:highlight>
              </a:rPr>
              <a:t>Strengthen our sisterhood by encouraging inclusive, accessible, and engaging practices that make all alumnae feel welcomed, connected, and celebrated—no matter where they are.</a:t>
            </a:r>
            <a:endParaRPr sz="800">
              <a:solidFill>
                <a:schemeClr val="dk1"/>
              </a:solidFill>
              <a:highlight>
                <a:srgbClr val="FFFFFF"/>
              </a:highlight>
            </a:endParaRPr>
          </a:p>
          <a:p>
            <a:pPr marL="457200" lvl="0" indent="0" algn="l" rtl="0">
              <a:lnSpc>
                <a:spcPct val="115000"/>
              </a:lnSpc>
              <a:spcBef>
                <a:spcPts val="0"/>
              </a:spcBef>
              <a:spcAft>
                <a:spcPts val="0"/>
              </a:spcAft>
              <a:buSzPts val="1400"/>
              <a:buNone/>
            </a:pPr>
            <a:endParaRPr sz="800">
              <a:solidFill>
                <a:schemeClr val="dk1"/>
              </a:solidFill>
              <a:highlight>
                <a:srgbClr val="FFFFFF"/>
              </a:highlight>
            </a:endParaRPr>
          </a:p>
          <a:p>
            <a:pPr marL="457200" lvl="0" indent="-279400" algn="l" rtl="0">
              <a:lnSpc>
                <a:spcPct val="115000"/>
              </a:lnSpc>
              <a:spcBef>
                <a:spcPts val="0"/>
              </a:spcBef>
              <a:spcAft>
                <a:spcPts val="0"/>
              </a:spcAft>
              <a:buClr>
                <a:schemeClr val="dk1"/>
              </a:buClr>
              <a:buSzPts val="800"/>
              <a:buFont typeface="Montserrat"/>
              <a:buChar char="●"/>
            </a:pPr>
            <a:r>
              <a:rPr lang="en-US" sz="800" b="1">
                <a:solidFill>
                  <a:schemeClr val="dk1"/>
                </a:solidFill>
                <a:highlight>
                  <a:srgbClr val="FFFFFF"/>
                </a:highlight>
              </a:rPr>
              <a:t>Inspire Purposeful Programming and Local Impact: </a:t>
            </a:r>
            <a:r>
              <a:rPr lang="en-US" sz="800">
                <a:solidFill>
                  <a:schemeClr val="dk1"/>
                </a:solidFill>
                <a:highlight>
                  <a:srgbClr val="FFFFFF"/>
                </a:highlight>
              </a:rPr>
              <a:t>Equip alumnae groups with tools to design meaningful, relevant programming that reflects the diverse interests and needs of their members, meeting women where they are in life and in location.</a:t>
            </a:r>
            <a:endParaRPr sz="800">
              <a:solidFill>
                <a:schemeClr val="dk1"/>
              </a:solidFill>
              <a:highlight>
                <a:srgbClr val="FFFFFF"/>
              </a:highlight>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p>
        </p:txBody>
      </p:sp>
      <p:sp>
        <p:nvSpPr>
          <p:cNvPr id="33" name="Google Shape;33;g260db613467_0_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Goals for Today’s Training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652ac36b58_0_1"/>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24" name="Google Shape;224;g3652ac36b58_0_1"/>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Experience</a:t>
            </a:r>
            <a:endParaRPr/>
          </a:p>
        </p:txBody>
      </p:sp>
      <p:sp>
        <p:nvSpPr>
          <p:cNvPr id="225" name="Google Shape;225;g3652ac36b58_0_1"/>
          <p:cNvSpPr txBox="1"/>
          <p:nvPr/>
        </p:nvSpPr>
        <p:spPr>
          <a:xfrm>
            <a:off x="432525" y="912425"/>
            <a:ext cx="3412800" cy="1046700"/>
          </a:xfrm>
          <a:prstGeom prst="rect">
            <a:avLst/>
          </a:prstGeom>
          <a:noFill/>
          <a:ln>
            <a:noFill/>
          </a:ln>
        </p:spPr>
        <p:txBody>
          <a:bodyPr spcFirstLastPara="1" wrap="square" lIns="91425" tIns="91425" rIns="91425" bIns="91425" anchor="t" anchorCtr="0">
            <a:spAutoFit/>
          </a:bodyPr>
          <a:lstStyle/>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Success = Sisterhood</a:t>
            </a:r>
            <a:endParaRPr sz="1400" b="0" i="0" u="none" strike="noStrike" cap="none">
              <a:solidFill>
                <a:schemeClr val="dk1"/>
              </a:solidFill>
              <a:latin typeface="Montserrat"/>
              <a:ea typeface="Montserrat"/>
              <a:cs typeface="Montserrat"/>
              <a:sym typeface="Montserrat"/>
            </a:endParaRPr>
          </a:p>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We are Community Builders</a:t>
            </a:r>
            <a:endParaRPr sz="1400" b="0" i="0" u="none" strike="noStrike" cap="none">
              <a:solidFill>
                <a:schemeClr val="dk1"/>
              </a:solidFill>
              <a:latin typeface="Montserrat"/>
              <a:ea typeface="Montserrat"/>
              <a:cs typeface="Montserrat"/>
              <a:sym typeface="Montserrat"/>
            </a:endParaRPr>
          </a:p>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Quality &gt; Quantity</a:t>
            </a:r>
            <a:endParaRPr sz="1400" b="0" i="0" u="none" strike="noStrike" cap="none">
              <a:solidFill>
                <a:schemeClr val="dk1"/>
              </a:solidFill>
              <a:latin typeface="Montserrat"/>
              <a:ea typeface="Montserrat"/>
              <a:cs typeface="Montserrat"/>
              <a:sym typeface="Montserrat"/>
            </a:endParaRPr>
          </a:p>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Foundation and Ritual</a:t>
            </a:r>
            <a:endParaRPr sz="1400" b="0" i="0" u="none" strike="noStrike" cap="none">
              <a:solidFill>
                <a:schemeClr val="dk1"/>
              </a:solidFill>
              <a:latin typeface="Montserrat"/>
              <a:ea typeface="Montserrat"/>
              <a:cs typeface="Montserrat"/>
              <a:sym typeface="Montserra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652ac36b58_0_7"/>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31" name="Google Shape;231;g3652ac36b58_0_7"/>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Experience</a:t>
            </a:r>
            <a:endParaRPr/>
          </a:p>
        </p:txBody>
      </p:sp>
      <p:sp>
        <p:nvSpPr>
          <p:cNvPr id="232" name="Google Shape;232;g3652ac36b58_0_7"/>
          <p:cNvSpPr txBox="1"/>
          <p:nvPr/>
        </p:nvSpPr>
        <p:spPr>
          <a:xfrm>
            <a:off x="432525" y="1081525"/>
            <a:ext cx="3412800" cy="769500"/>
          </a:xfrm>
          <a:prstGeom prst="rect">
            <a:avLst/>
          </a:prstGeom>
          <a:noFill/>
          <a:ln>
            <a:noFill/>
          </a:ln>
        </p:spPr>
        <p:txBody>
          <a:bodyPr spcFirstLastPara="1" wrap="square" lIns="91425" tIns="91425" rIns="91425" bIns="91425" anchor="t" anchorCtr="0">
            <a:spAutoFit/>
          </a:bodyPr>
          <a:lstStyle/>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Volunteer vs. Staff</a:t>
            </a:r>
            <a:endParaRPr sz="1400" b="0" i="0" u="none" strike="noStrike" cap="none">
              <a:solidFill>
                <a:schemeClr val="dk1"/>
              </a:solidFill>
              <a:latin typeface="Montserrat"/>
              <a:ea typeface="Montserrat"/>
              <a:cs typeface="Montserrat"/>
              <a:sym typeface="Montserrat"/>
            </a:endParaRPr>
          </a:p>
          <a:p>
            <a:pPr marL="457200" marR="0" lvl="0" indent="-317500" algn="l" rtl="0">
              <a:lnSpc>
                <a:spcPct val="100000"/>
              </a:lnSpc>
              <a:spcBef>
                <a:spcPts val="0"/>
              </a:spcBef>
              <a:spcAft>
                <a:spcPts val="0"/>
              </a:spcAft>
              <a:buClr>
                <a:schemeClr val="dk1"/>
              </a:buClr>
              <a:buSzPts val="1400"/>
              <a:buFont typeface="Montserrat"/>
              <a:buChar char="●"/>
            </a:pPr>
            <a:r>
              <a:rPr lang="en-US" sz="1400" b="0" i="0" u="none" strike="noStrike" cap="none">
                <a:solidFill>
                  <a:schemeClr val="dk1"/>
                </a:solidFill>
                <a:latin typeface="Montserrat"/>
                <a:ea typeface="Montserrat"/>
                <a:cs typeface="Montserrat"/>
                <a:sym typeface="Montserrat"/>
              </a:rPr>
              <a:t>Life Stages</a:t>
            </a:r>
            <a:endParaRPr sz="1400" b="0" i="0" u="none" strike="noStrike" cap="none">
              <a:solidFill>
                <a:schemeClr val="dk1"/>
              </a:solidFill>
              <a:latin typeface="Montserrat"/>
              <a:ea typeface="Montserrat"/>
              <a:cs typeface="Montserrat"/>
              <a:sym typeface="Montserrat"/>
            </a:endParaRPr>
          </a:p>
          <a:p>
            <a:pPr marL="457200" marR="0" lvl="0" indent="0" algn="l" rtl="0">
              <a:lnSpc>
                <a:spcPct val="100000"/>
              </a:lnSpc>
              <a:spcBef>
                <a:spcPts val="0"/>
              </a:spcBef>
              <a:spcAft>
                <a:spcPts val="0"/>
              </a:spcAft>
              <a:buNone/>
            </a:pPr>
            <a:endParaRPr sz="1000">
              <a:solidFill>
                <a:schemeClr val="dk1"/>
              </a:solidFill>
              <a:latin typeface="Montserrat"/>
              <a:ea typeface="Montserrat"/>
              <a:cs typeface="Montserrat"/>
              <a:sym typeface="Montserra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7ef9579faa_3_0"/>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38" name="Google Shape;238;g37ef9579faa_3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Alumnae Experience</a:t>
            </a:r>
            <a:endParaRPr/>
          </a:p>
        </p:txBody>
      </p:sp>
      <p:sp>
        <p:nvSpPr>
          <p:cNvPr id="239" name="Google Shape;239;g37ef9579faa_3_0"/>
          <p:cNvSpPr txBox="1"/>
          <p:nvPr/>
        </p:nvSpPr>
        <p:spPr>
          <a:xfrm>
            <a:off x="300700" y="824700"/>
            <a:ext cx="3412800" cy="1662300"/>
          </a:xfrm>
          <a:prstGeom prst="rect">
            <a:avLst/>
          </a:prstGeom>
          <a:noFill/>
          <a:ln>
            <a:noFill/>
          </a:ln>
        </p:spPr>
        <p:txBody>
          <a:bodyPr spcFirstLastPara="1" wrap="square" lIns="91425" tIns="91425" rIns="91425" bIns="91425" anchor="t" anchorCtr="0">
            <a:spAutoFit/>
          </a:bodyPr>
          <a:lstStyle/>
          <a:p>
            <a:pPr marL="457200" lvl="0" indent="-311150" algn="l" rtl="0">
              <a:spcBef>
                <a:spcPts val="0"/>
              </a:spcBef>
              <a:spcAft>
                <a:spcPts val="0"/>
              </a:spcAft>
              <a:buClr>
                <a:schemeClr val="dk1"/>
              </a:buClr>
              <a:buSzPts val="1300"/>
              <a:buFont typeface="Montserrat"/>
              <a:buChar char="●"/>
            </a:pPr>
            <a:r>
              <a:rPr lang="en-US" sz="1300" b="1">
                <a:solidFill>
                  <a:schemeClr val="dk1"/>
                </a:solidFill>
                <a:latin typeface="Montserrat"/>
                <a:ea typeface="Montserrat"/>
                <a:cs typeface="Montserrat"/>
                <a:sym typeface="Montserrat"/>
              </a:rPr>
              <a:t>Individual Alumnae Awards</a:t>
            </a:r>
            <a:endParaRPr sz="1300" b="1">
              <a:solidFill>
                <a:schemeClr val="dk1"/>
              </a:solidFill>
              <a:latin typeface="Montserrat"/>
              <a:ea typeface="Montserrat"/>
              <a:cs typeface="Montserrat"/>
              <a:sym typeface="Montserrat"/>
            </a:endParaRPr>
          </a:p>
          <a:p>
            <a:pPr marL="914400" lvl="1" indent="-292100" algn="l" rtl="0">
              <a:spcBef>
                <a:spcPts val="0"/>
              </a:spcBef>
              <a:spcAft>
                <a:spcPts val="0"/>
              </a:spcAft>
              <a:buClr>
                <a:schemeClr val="dk1"/>
              </a:buClr>
              <a:buSzPts val="1000"/>
              <a:buFont typeface="Montserrat"/>
              <a:buChar char="○"/>
            </a:pPr>
            <a:r>
              <a:rPr lang="en-US" sz="1000">
                <a:solidFill>
                  <a:schemeClr val="dk1"/>
                </a:solidFill>
                <a:latin typeface="Montserrat"/>
                <a:ea typeface="Montserrat"/>
                <a:cs typeface="Montserrat"/>
                <a:sym typeface="Montserrat"/>
              </a:rPr>
              <a:t>Deadline: October 31</a:t>
            </a:r>
            <a:endParaRPr sz="1000">
              <a:solidFill>
                <a:schemeClr val="dk1"/>
              </a:solidFill>
              <a:latin typeface="Montserrat"/>
              <a:ea typeface="Montserrat"/>
              <a:cs typeface="Montserrat"/>
              <a:sym typeface="Montserrat"/>
            </a:endParaRPr>
          </a:p>
          <a:p>
            <a:pPr marL="914400" lvl="1" indent="-292100" algn="l" rtl="0">
              <a:spcBef>
                <a:spcPts val="0"/>
              </a:spcBef>
              <a:spcAft>
                <a:spcPts val="0"/>
              </a:spcAft>
              <a:buClr>
                <a:schemeClr val="dk1"/>
              </a:buClr>
              <a:buSzPts val="1000"/>
              <a:buFont typeface="Montserrat"/>
              <a:buChar char="○"/>
            </a:pPr>
            <a:r>
              <a:rPr lang="en-US" sz="1000">
                <a:solidFill>
                  <a:schemeClr val="dk1"/>
                </a:solidFill>
                <a:latin typeface="Montserrat"/>
                <a:ea typeface="Montserrat"/>
                <a:cs typeface="Montserrat"/>
                <a:sym typeface="Montserrat"/>
              </a:rPr>
              <a:t>Service-based: Hope (5), Cable (10), Loyalty (20)</a:t>
            </a:r>
            <a:endParaRPr sz="1000">
              <a:solidFill>
                <a:schemeClr val="dk1"/>
              </a:solidFill>
              <a:latin typeface="Montserrat"/>
              <a:ea typeface="Montserrat"/>
              <a:cs typeface="Montserrat"/>
              <a:sym typeface="Montserrat"/>
            </a:endParaRPr>
          </a:p>
          <a:p>
            <a:pPr marL="914400" lvl="1" indent="-292100" algn="l" rtl="0">
              <a:spcBef>
                <a:spcPts val="0"/>
              </a:spcBef>
              <a:spcAft>
                <a:spcPts val="0"/>
              </a:spcAft>
              <a:buClr>
                <a:schemeClr val="dk1"/>
              </a:buClr>
              <a:buSzPts val="1000"/>
              <a:buFont typeface="Montserrat"/>
              <a:buChar char="○"/>
            </a:pPr>
            <a:r>
              <a:rPr lang="en-US" sz="1000">
                <a:solidFill>
                  <a:schemeClr val="dk1"/>
                </a:solidFill>
                <a:latin typeface="Montserrat"/>
                <a:ea typeface="Montserrat"/>
                <a:cs typeface="Montserrat"/>
                <a:sym typeface="Montserrat"/>
              </a:rPr>
              <a:t>Professional: Shield</a:t>
            </a:r>
            <a:endParaRPr sz="1000">
              <a:solidFill>
                <a:schemeClr val="dk1"/>
              </a:solidFill>
              <a:latin typeface="Montserrat"/>
              <a:ea typeface="Montserrat"/>
              <a:cs typeface="Montserrat"/>
              <a:sym typeface="Montserrat"/>
            </a:endParaRPr>
          </a:p>
          <a:p>
            <a:pPr marL="914400" lvl="1" indent="-292100" algn="l" rtl="0">
              <a:spcBef>
                <a:spcPts val="0"/>
              </a:spcBef>
              <a:spcAft>
                <a:spcPts val="0"/>
              </a:spcAft>
              <a:buClr>
                <a:schemeClr val="dk1"/>
              </a:buClr>
              <a:buSzPts val="1000"/>
              <a:buFont typeface="Montserrat"/>
              <a:buChar char="○"/>
            </a:pPr>
            <a:r>
              <a:rPr lang="en-US" sz="1000">
                <a:solidFill>
                  <a:schemeClr val="dk1"/>
                </a:solidFill>
                <a:latin typeface="Montserrat"/>
                <a:ea typeface="Montserrat"/>
                <a:cs typeface="Montserrat"/>
                <a:sym typeface="Montserrat"/>
              </a:rPr>
              <a:t>Philanthropic: Oxford</a:t>
            </a:r>
            <a:endParaRPr sz="1000">
              <a:solidFill>
                <a:schemeClr val="dk1"/>
              </a:solidFill>
              <a:latin typeface="Montserrat"/>
              <a:ea typeface="Montserrat"/>
              <a:cs typeface="Montserrat"/>
              <a:sym typeface="Montserrat"/>
            </a:endParaRPr>
          </a:p>
          <a:p>
            <a:pPr marL="914400" lvl="1" indent="-292100" algn="l" rtl="0">
              <a:spcBef>
                <a:spcPts val="0"/>
              </a:spcBef>
              <a:spcAft>
                <a:spcPts val="0"/>
              </a:spcAft>
              <a:buClr>
                <a:schemeClr val="dk1"/>
              </a:buClr>
              <a:buSzPts val="1000"/>
              <a:buFont typeface="Montserrat"/>
              <a:buChar char="○"/>
            </a:pPr>
            <a:r>
              <a:rPr lang="en-US" sz="1000">
                <a:solidFill>
                  <a:schemeClr val="dk1"/>
                </a:solidFill>
                <a:latin typeface="Montserrat"/>
                <a:ea typeface="Montserrat"/>
                <a:cs typeface="Montserrat"/>
                <a:sym typeface="Montserrat"/>
              </a:rPr>
              <a:t>Lasting Impact to DG: Anchor</a:t>
            </a:r>
            <a:endParaRPr sz="1000">
              <a:solidFill>
                <a:schemeClr val="dk1"/>
              </a:solidFill>
              <a:latin typeface="Montserrat"/>
              <a:ea typeface="Montserrat"/>
              <a:cs typeface="Montserrat"/>
              <a:sym typeface="Montserrat"/>
            </a:endParaRPr>
          </a:p>
          <a:p>
            <a:pPr marL="457200" marR="0" lvl="0" indent="-311150" algn="l" rtl="0">
              <a:lnSpc>
                <a:spcPct val="100000"/>
              </a:lnSpc>
              <a:spcBef>
                <a:spcPts val="0"/>
              </a:spcBef>
              <a:spcAft>
                <a:spcPts val="0"/>
              </a:spcAft>
              <a:buClr>
                <a:schemeClr val="dk1"/>
              </a:buClr>
              <a:buSzPts val="1300"/>
              <a:buFont typeface="Montserrat"/>
              <a:buChar char="●"/>
            </a:pPr>
            <a:r>
              <a:rPr lang="en-US" sz="1300">
                <a:solidFill>
                  <a:schemeClr val="dk1"/>
                </a:solidFill>
                <a:latin typeface="Montserrat"/>
                <a:ea typeface="Montserrat"/>
                <a:cs typeface="Montserrat"/>
                <a:sym typeface="Montserrat"/>
              </a:rPr>
              <a:t>members.deltagamma.org/IAA</a:t>
            </a:r>
            <a:endParaRPr sz="1300">
              <a:solidFill>
                <a:schemeClr val="dk1"/>
              </a:solidFill>
              <a:latin typeface="Montserrat"/>
              <a:ea typeface="Montserrat"/>
              <a:cs typeface="Montserrat"/>
              <a:sym typeface="Montserrat"/>
            </a:endParaRPr>
          </a:p>
          <a:p>
            <a:pPr marL="457200" marR="0" lvl="0" indent="0" algn="l" rtl="0">
              <a:lnSpc>
                <a:spcPct val="100000"/>
              </a:lnSpc>
              <a:spcBef>
                <a:spcPts val="0"/>
              </a:spcBef>
              <a:spcAft>
                <a:spcPts val="0"/>
              </a:spcAft>
              <a:buNone/>
            </a:pPr>
            <a:endParaRPr sz="1000">
              <a:solidFill>
                <a:schemeClr val="dk1"/>
              </a:solidFill>
              <a:latin typeface="Montserrat"/>
              <a:ea typeface="Montserrat"/>
              <a:cs typeface="Montserrat"/>
              <a:sym typeface="Montserra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75785a96f4_0_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400"/>
              <a:buNone/>
            </a:pPr>
            <a:r>
              <a:rPr lang="en-US" sz="1500"/>
              <a:t>History of Alumna Initiation</a:t>
            </a:r>
            <a:endParaRPr sz="1500"/>
          </a:p>
          <a:p>
            <a:pPr marL="0" lvl="0" indent="0" algn="l" rtl="0">
              <a:lnSpc>
                <a:spcPct val="115000"/>
              </a:lnSpc>
              <a:spcBef>
                <a:spcPts val="0"/>
              </a:spcBef>
              <a:spcAft>
                <a:spcPts val="0"/>
              </a:spcAft>
              <a:buSzPts val="1400"/>
              <a:buNone/>
            </a:pPr>
            <a:endParaRPr sz="1500"/>
          </a:p>
          <a:p>
            <a:pPr marL="0" lvl="0" indent="0" algn="l" rtl="0">
              <a:lnSpc>
                <a:spcPct val="100000"/>
              </a:lnSpc>
              <a:spcBef>
                <a:spcPts val="0"/>
              </a:spcBef>
              <a:spcAft>
                <a:spcPts val="0"/>
              </a:spcAft>
              <a:buSzPts val="1400"/>
              <a:buNone/>
            </a:pPr>
            <a:endParaRPr sz="1500"/>
          </a:p>
        </p:txBody>
      </p:sp>
      <p:sp>
        <p:nvSpPr>
          <p:cNvPr id="245" name="Google Shape;245;g375785a96f4_0_5"/>
          <p:cNvSpPr txBox="1"/>
          <p:nvPr/>
        </p:nvSpPr>
        <p:spPr>
          <a:xfrm>
            <a:off x="277600" y="664450"/>
            <a:ext cx="3271200" cy="17571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900"/>
              <a:buFont typeface="Arial"/>
              <a:buNone/>
            </a:pPr>
            <a:r>
              <a:rPr lang="en-US" sz="900" b="0" i="0" u="none" strike="noStrike" cap="none">
                <a:solidFill>
                  <a:schemeClr val="dk1"/>
                </a:solidFill>
                <a:latin typeface="Arial"/>
                <a:ea typeface="Arial"/>
                <a:cs typeface="Arial"/>
                <a:sym typeface="Arial"/>
              </a:rPr>
              <a:t>Alumna Initiation has been around since the beginning of Delta Gamma. Eva, Anna and Mary initiated women as alumnae, and this tradition is our responsibility and privilege.</a:t>
            </a:r>
            <a:endParaRPr sz="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endParaRPr sz="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r>
              <a:rPr lang="en-US" sz="900" b="0" i="0" u="none" strike="noStrike" cap="none">
                <a:solidFill>
                  <a:schemeClr val="dk1"/>
                </a:solidFill>
                <a:latin typeface="Arial"/>
                <a:ea typeface="Arial"/>
                <a:cs typeface="Arial"/>
                <a:sym typeface="Arial"/>
              </a:rPr>
              <a:t>Sallie McGhee Isom, the first female faculty member at the University of Mississippi, was the first </a:t>
            </a:r>
            <a:r>
              <a:rPr lang="en-US" sz="900">
                <a:solidFill>
                  <a:schemeClr val="dk1"/>
                </a:solidFill>
              </a:rPr>
              <a:t>A</a:t>
            </a:r>
            <a:r>
              <a:rPr lang="en-US" sz="900" b="0" i="0" u="none" strike="noStrike" cap="none">
                <a:solidFill>
                  <a:schemeClr val="dk1"/>
                </a:solidFill>
                <a:latin typeface="Arial"/>
                <a:ea typeface="Arial"/>
                <a:cs typeface="Arial"/>
                <a:sym typeface="Arial"/>
              </a:rPr>
              <a:t>lumna </a:t>
            </a:r>
            <a:r>
              <a:rPr lang="en-US" sz="900">
                <a:solidFill>
                  <a:schemeClr val="dk1"/>
                </a:solidFill>
              </a:rPr>
              <a:t>I</a:t>
            </a:r>
            <a:r>
              <a:rPr lang="en-US" sz="900" b="0" i="0" u="none" strike="noStrike" cap="none">
                <a:solidFill>
                  <a:schemeClr val="dk1"/>
                </a:solidFill>
                <a:latin typeface="Arial"/>
                <a:ea typeface="Arial"/>
                <a:cs typeface="Arial"/>
                <a:sym typeface="Arial"/>
              </a:rPr>
              <a:t>nitiate in 1875 at the Lewis School.</a:t>
            </a:r>
            <a:endParaRPr sz="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endParaRPr sz="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r>
              <a:rPr lang="en-US" sz="900" b="0" i="0" u="none" strike="noStrike" cap="none">
                <a:solidFill>
                  <a:schemeClr val="dk1"/>
                </a:solidFill>
                <a:latin typeface="Arial"/>
                <a:ea typeface="Arial"/>
                <a:cs typeface="Arial"/>
                <a:sym typeface="Arial"/>
              </a:rPr>
              <a:t>We have since initiated more than 1,500 Alumnae Initiates in Delta Gamma. </a:t>
            </a:r>
            <a:endParaRPr sz="900" b="0" i="0" u="none" strike="noStrike" cap="none">
              <a:solidFill>
                <a:schemeClr val="dk1"/>
              </a:solidFill>
              <a:latin typeface="Arial"/>
              <a:ea typeface="Arial"/>
              <a:cs typeface="Arial"/>
              <a:sym typeface="Arial"/>
            </a:endParaRPr>
          </a:p>
        </p:txBody>
      </p:sp>
      <p:pic>
        <p:nvPicPr>
          <p:cNvPr id="246" name="Google Shape;246;g375785a96f4_0_5"/>
          <p:cNvPicPr preferRelativeResize="0"/>
          <p:nvPr/>
        </p:nvPicPr>
        <p:blipFill rotWithShape="1">
          <a:blip r:embed="rId3">
            <a:alphaModFix/>
          </a:blip>
          <a:srcRect/>
          <a:stretch/>
        </p:blipFill>
        <p:spPr>
          <a:xfrm>
            <a:off x="3616000" y="729750"/>
            <a:ext cx="956000" cy="14280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363ddd5382b_0_20"/>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52" name="Google Shape;252;g363ddd5382b_0_2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 Initiate Membership Criteria</a:t>
            </a:r>
            <a:endParaRPr/>
          </a:p>
        </p:txBody>
      </p:sp>
      <p:sp>
        <p:nvSpPr>
          <p:cNvPr id="253" name="Google Shape;253;g363ddd5382b_0_20"/>
          <p:cNvSpPr txBox="1"/>
          <p:nvPr/>
        </p:nvSpPr>
        <p:spPr>
          <a:xfrm>
            <a:off x="293925" y="685800"/>
            <a:ext cx="3962400" cy="1958700"/>
          </a:xfrm>
          <a:prstGeom prst="rect">
            <a:avLst/>
          </a:prstGeom>
          <a:noFill/>
          <a:ln>
            <a:noFill/>
          </a:ln>
        </p:spPr>
        <p:txBody>
          <a:bodyPr spcFirstLastPara="1" wrap="square" lIns="91425" tIns="91425" rIns="91425" bIns="91425" anchor="t" anchorCtr="0">
            <a:spAutoFit/>
          </a:bodyPr>
          <a:lstStyle/>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Must not be a current collegian</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Must demonstrate a significant interest in volunteering and commitment to Delta Gamma</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Must understand the financial responsibility of membership</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Must not be an initiated member of any other NPC group or national social sorority</a:t>
            </a:r>
            <a:endParaRPr sz="900" b="0" i="0" u="none" strike="noStrike" cap="none">
              <a:solidFill>
                <a:schemeClr val="dk1"/>
              </a:solidFill>
              <a:latin typeface="Arial"/>
              <a:ea typeface="Arial"/>
              <a:cs typeface="Arial"/>
              <a:sym typeface="Arial"/>
            </a:endParaRPr>
          </a:p>
          <a:p>
            <a:pPr marL="457200" marR="0" lvl="0" indent="0" algn="l" rtl="0">
              <a:lnSpc>
                <a:spcPct val="115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r>
              <a:rPr lang="en-US" sz="900" b="1" i="0" u="none" strike="noStrike" cap="none">
                <a:solidFill>
                  <a:schemeClr val="dk1"/>
                </a:solidFill>
                <a:latin typeface="Arial"/>
                <a:ea typeface="Arial"/>
                <a:cs typeface="Arial"/>
                <a:sym typeface="Arial"/>
              </a:rPr>
              <a:t>An Alumna Initiate has all the same membership privileges as members initiated during college and may serve the Fraternity and Foundation in any capacity. </a:t>
            </a:r>
            <a:endParaRPr sz="900" b="1"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600"/>
              <a:buFont typeface="Arial"/>
              <a:buNone/>
            </a:pPr>
            <a:endParaRPr sz="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600"/>
              <a:buFont typeface="Arial"/>
              <a:buNone/>
            </a:pPr>
            <a:endParaRPr sz="6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g375785a96f4_0_0"/>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59" name="Google Shape;259;g375785a96f4_0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Alumna Initiate Ideal Candidates</a:t>
            </a:r>
            <a:endParaRPr/>
          </a:p>
        </p:txBody>
      </p:sp>
      <p:sp>
        <p:nvSpPr>
          <p:cNvPr id="260" name="Google Shape;260;g375785a96f4_0_0"/>
          <p:cNvSpPr txBox="1"/>
          <p:nvPr/>
        </p:nvSpPr>
        <p:spPr>
          <a:xfrm>
            <a:off x="63450" y="707575"/>
            <a:ext cx="4399800" cy="1757100"/>
          </a:xfrm>
          <a:prstGeom prst="rect">
            <a:avLst/>
          </a:prstGeom>
          <a:noFill/>
          <a:ln>
            <a:noFill/>
          </a:ln>
        </p:spPr>
        <p:txBody>
          <a:bodyPr spcFirstLastPara="1" wrap="square" lIns="91425" tIns="91425" rIns="91425" bIns="91425" anchor="t" anchorCtr="0">
            <a:spAutoFit/>
          </a:bodyPr>
          <a:lstStyle/>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with family or friends who have close ties to Delta Gamma</a:t>
            </a:r>
            <a:endParaRPr sz="900" b="0" i="0" u="none" strike="noStrike" cap="none">
              <a:solidFill>
                <a:schemeClr val="dk1"/>
              </a:solidFill>
              <a:latin typeface="Arial"/>
              <a:ea typeface="Arial"/>
              <a:cs typeface="Arial"/>
              <a:sym typeface="Arial"/>
            </a:endParaRPr>
          </a:p>
          <a:p>
            <a:pPr marL="914400" marR="0" lvl="1"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Your own family or friends!</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who work closely with our collegians at a University or College </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who never had the opportunity while in college</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who feel passionate about service through the Delta Gamma Foundation</a:t>
            </a:r>
            <a:endParaRPr sz="900" b="0" i="0" u="none" strike="noStrike" cap="none">
              <a:solidFill>
                <a:schemeClr val="dk1"/>
              </a:solidFill>
              <a:latin typeface="Arial"/>
              <a:ea typeface="Arial"/>
              <a:cs typeface="Arial"/>
              <a:sym typeface="Arial"/>
            </a:endParaRPr>
          </a:p>
          <a:p>
            <a:pPr marL="914400" marR="0" lvl="1"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Think staff members of organizations you volunteer with </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looking for opportunities for mentorship, leadership, and networking</a:t>
            </a:r>
            <a:endParaRPr sz="900" b="0" i="0" u="none" strike="noStrike" cap="none">
              <a:solidFill>
                <a:schemeClr val="dk1"/>
              </a:solidFill>
              <a:latin typeface="Arial"/>
              <a:ea typeface="Arial"/>
              <a:cs typeface="Arial"/>
              <a:sym typeface="Arial"/>
            </a:endParaRPr>
          </a:p>
          <a:p>
            <a:pPr marL="457200" marR="0" lvl="0" indent="-285750" algn="l" rtl="0">
              <a:lnSpc>
                <a:spcPct val="115000"/>
              </a:lnSpc>
              <a:spcBef>
                <a:spcPts val="0"/>
              </a:spcBef>
              <a:spcAft>
                <a:spcPts val="0"/>
              </a:spcAft>
              <a:buClr>
                <a:schemeClr val="dk1"/>
              </a:buClr>
              <a:buSzPts val="900"/>
              <a:buFont typeface="Arial"/>
              <a:buChar char="●"/>
            </a:pPr>
            <a:r>
              <a:rPr lang="en-US" sz="900" b="0" i="0" u="none" strike="noStrike" cap="none">
                <a:solidFill>
                  <a:schemeClr val="dk1"/>
                </a:solidFill>
                <a:latin typeface="Arial"/>
                <a:ea typeface="Arial"/>
                <a:cs typeface="Arial"/>
                <a:sym typeface="Arial"/>
              </a:rPr>
              <a:t>Those who desire lifelong sisterhood and friendship</a:t>
            </a:r>
            <a:endParaRPr sz="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900"/>
              <a:buFont typeface="Arial"/>
              <a:buNone/>
            </a:pPr>
            <a:endParaRPr sz="9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75785a96f4_0_25"/>
          <p:cNvSpPr txBox="1">
            <a:spLocks noGrp="1"/>
          </p:cNvSpPr>
          <p:nvPr>
            <p:ph type="body" idx="1"/>
          </p:nvPr>
        </p:nvSpPr>
        <p:spPr>
          <a:xfrm>
            <a:off x="134225" y="685800"/>
            <a:ext cx="4829400" cy="180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endParaRPr sz="1400" b="1">
              <a:latin typeface="Calibri"/>
              <a:ea typeface="Calibri"/>
              <a:cs typeface="Calibri"/>
              <a:sym typeface="Calibri"/>
            </a:endParaRPr>
          </a:p>
          <a:p>
            <a:pPr marL="0" lvl="0" indent="0" algn="l" rtl="0">
              <a:lnSpc>
                <a:spcPct val="100000"/>
              </a:lnSpc>
              <a:spcBef>
                <a:spcPts val="0"/>
              </a:spcBef>
              <a:spcAft>
                <a:spcPts val="0"/>
              </a:spcAft>
              <a:buSzPts val="1400"/>
              <a:buNone/>
            </a:pPr>
            <a:endParaRPr sz="1000"/>
          </a:p>
        </p:txBody>
      </p:sp>
      <p:sp>
        <p:nvSpPr>
          <p:cNvPr id="266" name="Google Shape;266;g375785a96f4_0_2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300"/>
              <a:t>How to Welcome Your Alumna Initiate Candidate</a:t>
            </a:r>
            <a:endParaRPr sz="1300"/>
          </a:p>
        </p:txBody>
      </p:sp>
      <p:sp>
        <p:nvSpPr>
          <p:cNvPr id="267" name="Google Shape;267;g375785a96f4_0_25"/>
          <p:cNvSpPr txBox="1"/>
          <p:nvPr/>
        </p:nvSpPr>
        <p:spPr>
          <a:xfrm>
            <a:off x="63450" y="707575"/>
            <a:ext cx="4247400" cy="1431600"/>
          </a:xfrm>
          <a:prstGeom prst="rect">
            <a:avLst/>
          </a:prstGeom>
          <a:noFill/>
          <a:ln>
            <a:noFill/>
          </a:ln>
        </p:spPr>
        <p:txBody>
          <a:bodyPr spcFirstLastPara="1" wrap="square" lIns="91425" tIns="91425" rIns="91425" bIns="91425" anchor="t" anchorCtr="0">
            <a:spAutoFit/>
          </a:bodyPr>
          <a:lstStyle/>
          <a:p>
            <a:pPr marL="457200" marR="0" lvl="0" indent="-304800" algn="l" rtl="0">
              <a:lnSpc>
                <a:spcPct val="115000"/>
              </a:lnSpc>
              <a:spcBef>
                <a:spcPts val="0"/>
              </a:spcBef>
              <a:spcAft>
                <a:spcPts val="0"/>
              </a:spcAft>
              <a:buClr>
                <a:schemeClr val="dk1"/>
              </a:buClr>
              <a:buSzPts val="1200"/>
              <a:buFont typeface="Arial"/>
              <a:buChar char="●"/>
            </a:pPr>
            <a:r>
              <a:rPr lang="en-US" sz="1200" b="0" i="0" u="none" strike="noStrike" cap="none">
                <a:solidFill>
                  <a:schemeClr val="dk1"/>
                </a:solidFill>
                <a:latin typeface="Arial"/>
                <a:ea typeface="Arial"/>
                <a:cs typeface="Arial"/>
                <a:sym typeface="Arial"/>
              </a:rPr>
              <a:t>Get to know them! </a:t>
            </a:r>
            <a:endParaRPr sz="1200" b="0" i="0" u="none" strike="noStrike" cap="none">
              <a:solidFill>
                <a:schemeClr val="dk1"/>
              </a:solidFill>
              <a:latin typeface="Arial"/>
              <a:ea typeface="Arial"/>
              <a:cs typeface="Arial"/>
              <a:sym typeface="Arial"/>
            </a:endParaRPr>
          </a:p>
          <a:p>
            <a:pPr marL="457200" marR="0" lvl="0" indent="-304800" algn="l" rtl="0">
              <a:lnSpc>
                <a:spcPct val="115000"/>
              </a:lnSpc>
              <a:spcBef>
                <a:spcPts val="0"/>
              </a:spcBef>
              <a:spcAft>
                <a:spcPts val="0"/>
              </a:spcAft>
              <a:buClr>
                <a:schemeClr val="dk1"/>
              </a:buClr>
              <a:buSzPts val="1200"/>
              <a:buFont typeface="Arial"/>
              <a:buChar char="●"/>
            </a:pPr>
            <a:r>
              <a:rPr lang="en-US" sz="1200" b="0" i="0" u="none" strike="noStrike" cap="none">
                <a:solidFill>
                  <a:schemeClr val="dk1"/>
                </a:solidFill>
                <a:latin typeface="Arial"/>
                <a:ea typeface="Arial"/>
                <a:cs typeface="Arial"/>
                <a:sym typeface="Arial"/>
              </a:rPr>
              <a:t>Help them identify a sponsor and recommendation writers </a:t>
            </a:r>
            <a:endParaRPr sz="1200" b="0" i="0" u="none" strike="noStrike" cap="none">
              <a:solidFill>
                <a:schemeClr val="dk1"/>
              </a:solidFill>
              <a:latin typeface="Arial"/>
              <a:ea typeface="Arial"/>
              <a:cs typeface="Arial"/>
              <a:sym typeface="Arial"/>
            </a:endParaRPr>
          </a:p>
          <a:p>
            <a:pPr marL="457200" marR="0" lvl="0" indent="-304800" algn="l" rtl="0">
              <a:lnSpc>
                <a:spcPct val="115000"/>
              </a:lnSpc>
              <a:spcBef>
                <a:spcPts val="0"/>
              </a:spcBef>
              <a:spcAft>
                <a:spcPts val="0"/>
              </a:spcAft>
              <a:buClr>
                <a:schemeClr val="dk1"/>
              </a:buClr>
              <a:buSzPts val="1200"/>
              <a:buFont typeface="Arial"/>
              <a:buChar char="●"/>
            </a:pPr>
            <a:r>
              <a:rPr lang="en-US" sz="1200" b="0" i="0" u="none" strike="noStrike" cap="none">
                <a:solidFill>
                  <a:schemeClr val="dk1"/>
                </a:solidFill>
                <a:latin typeface="Arial"/>
                <a:ea typeface="Arial"/>
                <a:cs typeface="Arial"/>
                <a:sym typeface="Arial"/>
              </a:rPr>
              <a:t>Help set an Initiation timeline</a:t>
            </a:r>
            <a:endParaRPr sz="1200" b="0" i="0" u="none" strike="noStrike" cap="none">
              <a:solidFill>
                <a:schemeClr val="dk1"/>
              </a:solidFill>
              <a:latin typeface="Arial"/>
              <a:ea typeface="Arial"/>
              <a:cs typeface="Arial"/>
              <a:sym typeface="Arial"/>
            </a:endParaRPr>
          </a:p>
          <a:p>
            <a:pPr marL="457200" marR="0" lvl="0" indent="-304800" algn="l" rtl="0">
              <a:lnSpc>
                <a:spcPct val="115000"/>
              </a:lnSpc>
              <a:spcBef>
                <a:spcPts val="0"/>
              </a:spcBef>
              <a:spcAft>
                <a:spcPts val="0"/>
              </a:spcAft>
              <a:buClr>
                <a:schemeClr val="dk1"/>
              </a:buClr>
              <a:buSzPts val="1200"/>
              <a:buFont typeface="Arial"/>
              <a:buChar char="●"/>
            </a:pPr>
            <a:r>
              <a:rPr lang="en-US" sz="1200" b="0" i="0" u="none" strike="noStrike" cap="none">
                <a:solidFill>
                  <a:schemeClr val="dk1"/>
                </a:solidFill>
                <a:latin typeface="Arial"/>
                <a:ea typeface="Arial"/>
                <a:cs typeface="Arial"/>
                <a:sym typeface="Arial"/>
              </a:rPr>
              <a:t>Make it special</a:t>
            </a:r>
            <a:endParaRPr sz="1200" b="0" i="0" u="none" strike="noStrike" cap="none">
              <a:solidFill>
                <a:schemeClr val="dk1"/>
              </a:solidFill>
              <a:latin typeface="Arial"/>
              <a:ea typeface="Arial"/>
              <a:cs typeface="Arial"/>
              <a:sym typeface="Arial"/>
            </a:endParaRPr>
          </a:p>
          <a:p>
            <a:pPr marL="457200" marR="0" lvl="0" indent="-304800" algn="l" rtl="0">
              <a:lnSpc>
                <a:spcPct val="115000"/>
              </a:lnSpc>
              <a:spcBef>
                <a:spcPts val="0"/>
              </a:spcBef>
              <a:spcAft>
                <a:spcPts val="0"/>
              </a:spcAft>
              <a:buClr>
                <a:schemeClr val="dk1"/>
              </a:buClr>
              <a:buSzPts val="1200"/>
              <a:buFont typeface="Arial"/>
              <a:buChar char="●"/>
            </a:pPr>
            <a:r>
              <a:rPr lang="en-US" sz="1200" b="0" i="0" u="none" strike="noStrike" cap="none">
                <a:solidFill>
                  <a:schemeClr val="dk1"/>
                </a:solidFill>
                <a:latin typeface="Arial"/>
                <a:ea typeface="Arial"/>
                <a:cs typeface="Arial"/>
                <a:sym typeface="Arial"/>
              </a:rPr>
              <a:t>Celebrate with them! </a:t>
            </a:r>
            <a:endParaRPr sz="1200" b="0" i="0" u="none" strike="noStrike" cap="none">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7c1387380e_0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300"/>
              <a:t>Alumnae Initiate Survey Results </a:t>
            </a:r>
            <a:endParaRPr sz="1300"/>
          </a:p>
        </p:txBody>
      </p:sp>
      <p:pic>
        <p:nvPicPr>
          <p:cNvPr id="273" name="Google Shape;273;g37c1387380e_0_0"/>
          <p:cNvPicPr preferRelativeResize="0"/>
          <p:nvPr/>
        </p:nvPicPr>
        <p:blipFill rotWithShape="1">
          <a:blip r:embed="rId3">
            <a:alphaModFix/>
          </a:blip>
          <a:srcRect/>
          <a:stretch/>
        </p:blipFill>
        <p:spPr>
          <a:xfrm>
            <a:off x="228575" y="705575"/>
            <a:ext cx="3448050" cy="18144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7c1387380e_0_25"/>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300"/>
              <a:t>Alumnae Initiate Motivations</a:t>
            </a:r>
            <a:endParaRPr sz="1300"/>
          </a:p>
        </p:txBody>
      </p:sp>
      <p:sp>
        <p:nvSpPr>
          <p:cNvPr id="279" name="Google Shape;279;g37c1387380e_0_25"/>
          <p:cNvSpPr txBox="1"/>
          <p:nvPr/>
        </p:nvSpPr>
        <p:spPr>
          <a:xfrm>
            <a:off x="267450" y="708500"/>
            <a:ext cx="4334700" cy="1580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200"/>
              </a:spcBef>
              <a:spcAft>
                <a:spcPts val="0"/>
              </a:spcAft>
              <a:buClr>
                <a:srgbClr val="000000"/>
              </a:buClr>
              <a:buSzPts val="900"/>
              <a:buFont typeface="Arial"/>
              <a:buNone/>
            </a:pPr>
            <a:r>
              <a:rPr lang="en-US" sz="900" b="0" i="1" u="none" strike="noStrike" cap="none">
                <a:solidFill>
                  <a:schemeClr val="dk1"/>
                </a:solidFill>
                <a:latin typeface="Arial"/>
                <a:ea typeface="Arial"/>
                <a:cs typeface="Arial"/>
                <a:sym typeface="Arial"/>
              </a:rPr>
              <a:t>“As someone whom service work fills my cup, DG would have absolutely been my sorority choice if I had rushed in college. The Do Good Sisterhood resonates with me in a multitude of ways.”</a:t>
            </a:r>
            <a:endParaRPr sz="900" b="0" i="1"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rgbClr val="000000"/>
              </a:buClr>
              <a:buSzPts val="900"/>
              <a:buFont typeface="Arial"/>
              <a:buNone/>
            </a:pPr>
            <a:r>
              <a:rPr lang="en-US" sz="900" b="0" i="1" u="none" strike="noStrike" cap="none">
                <a:solidFill>
                  <a:schemeClr val="dk1"/>
                </a:solidFill>
                <a:latin typeface="Arial"/>
                <a:ea typeface="Arial"/>
                <a:cs typeface="Arial"/>
                <a:sym typeface="Arial"/>
              </a:rPr>
              <a:t>“The Foundation’s focus on vision impairment; the colors; the anchor symbol; active alumnae groups in my geographic areas.”</a:t>
            </a:r>
            <a:endParaRPr sz="900" b="0" i="1"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1200"/>
              </a:spcAft>
              <a:buClr>
                <a:srgbClr val="000000"/>
              </a:buClr>
              <a:buSzPts val="900"/>
              <a:buFont typeface="Arial"/>
              <a:buNone/>
            </a:pPr>
            <a:r>
              <a:rPr lang="en-US" sz="900" b="0" i="1" u="none" strike="noStrike" cap="none">
                <a:solidFill>
                  <a:schemeClr val="dk1"/>
                </a:solidFill>
                <a:latin typeface="Arial"/>
                <a:ea typeface="Arial"/>
                <a:cs typeface="Arial"/>
                <a:sym typeface="Arial"/>
              </a:rPr>
              <a:t>“The passion for our philanthropy. The sister who drew me to Delta Gamma has children with vision problems and to see the connection was wonderful.”</a:t>
            </a:r>
            <a:endParaRPr sz="900" b="0" i="0" u="none" strike="noStrike" cap="none">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37c1387380e_0_19"/>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300"/>
              <a:t>Alumnae Initiate Survey Results </a:t>
            </a:r>
            <a:endParaRPr sz="1300"/>
          </a:p>
        </p:txBody>
      </p:sp>
      <p:pic>
        <p:nvPicPr>
          <p:cNvPr id="285" name="Google Shape;285;g37c1387380e_0_19"/>
          <p:cNvPicPr preferRelativeResize="0"/>
          <p:nvPr/>
        </p:nvPicPr>
        <p:blipFill rotWithShape="1">
          <a:blip r:embed="rId3">
            <a:alphaModFix/>
          </a:blip>
          <a:srcRect/>
          <a:stretch/>
        </p:blipFill>
        <p:spPr>
          <a:xfrm>
            <a:off x="283050" y="702151"/>
            <a:ext cx="3407425" cy="1828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g363ddd5382b_0_0"/>
          <p:cNvSpPr txBox="1">
            <a:spLocks noGrp="1"/>
          </p:cNvSpPr>
          <p:nvPr>
            <p:ph type="body" idx="1"/>
          </p:nvPr>
        </p:nvSpPr>
        <p:spPr>
          <a:xfrm>
            <a:off x="264050" y="762000"/>
            <a:ext cx="4308000" cy="1371600"/>
          </a:xfrm>
          <a:prstGeom prst="rect">
            <a:avLst/>
          </a:prstGeom>
          <a:noFill/>
          <a:ln>
            <a:noFill/>
          </a:ln>
        </p:spPr>
        <p:txBody>
          <a:bodyPr spcFirstLastPara="1" wrap="square" lIns="91425" tIns="45700" rIns="91425" bIns="45700" anchor="t" anchorCtr="0">
            <a:noAutofit/>
          </a:bodyPr>
          <a:lstStyle/>
          <a:p>
            <a:pPr marL="457200" lvl="0" indent="-279400" algn="l" rtl="0">
              <a:lnSpc>
                <a:spcPct val="115000"/>
              </a:lnSpc>
              <a:spcBef>
                <a:spcPts val="0"/>
              </a:spcBef>
              <a:spcAft>
                <a:spcPts val="0"/>
              </a:spcAft>
              <a:buClr>
                <a:schemeClr val="dk1"/>
              </a:buClr>
              <a:buSzPts val="800"/>
              <a:buFont typeface="Montserrat"/>
              <a:buChar char="●"/>
            </a:pPr>
            <a:r>
              <a:rPr lang="en-US" sz="800" b="1">
                <a:solidFill>
                  <a:schemeClr val="dk1"/>
                </a:solidFill>
                <a:highlight>
                  <a:srgbClr val="FFFFFF"/>
                </a:highlight>
              </a:rPr>
              <a:t>Promote Agility Through Idea Sharing and Innovation: </a:t>
            </a:r>
            <a:r>
              <a:rPr lang="en-US" sz="800">
                <a:solidFill>
                  <a:schemeClr val="dk1"/>
                </a:solidFill>
                <a:highlight>
                  <a:srgbClr val="FFFFFF"/>
                </a:highlight>
              </a:rPr>
              <a:t>Create space for collaboration, creativity, and the exchange of successful practices so alumnae leaders can adapt and grow their groups with confidence and flexibility.</a:t>
            </a:r>
            <a:endParaRPr sz="800">
              <a:solidFill>
                <a:schemeClr val="dk1"/>
              </a:solidFill>
              <a:highlight>
                <a:srgbClr val="FFFFFF"/>
              </a:highlight>
            </a:endParaRPr>
          </a:p>
          <a:p>
            <a:pPr marL="0" lvl="0" indent="0" algn="l" rtl="0">
              <a:lnSpc>
                <a:spcPct val="115000"/>
              </a:lnSpc>
              <a:spcBef>
                <a:spcPts val="0"/>
              </a:spcBef>
              <a:spcAft>
                <a:spcPts val="0"/>
              </a:spcAft>
              <a:buSzPts val="1400"/>
              <a:buNone/>
            </a:pPr>
            <a:endParaRPr sz="800">
              <a:solidFill>
                <a:schemeClr val="dk1"/>
              </a:solidFill>
              <a:highlight>
                <a:srgbClr val="FFFFFF"/>
              </a:highlight>
            </a:endParaRPr>
          </a:p>
          <a:p>
            <a:pPr marL="457200" lvl="0" indent="-279400" algn="l" rtl="0">
              <a:lnSpc>
                <a:spcPct val="115000"/>
              </a:lnSpc>
              <a:spcBef>
                <a:spcPts val="0"/>
              </a:spcBef>
              <a:spcAft>
                <a:spcPts val="0"/>
              </a:spcAft>
              <a:buClr>
                <a:schemeClr val="dk1"/>
              </a:buClr>
              <a:buSzPts val="800"/>
              <a:buFont typeface="Montserrat"/>
              <a:buChar char="●"/>
            </a:pPr>
            <a:r>
              <a:rPr lang="en-US" sz="800" b="1">
                <a:solidFill>
                  <a:schemeClr val="dk1"/>
                </a:solidFill>
                <a:highlight>
                  <a:srgbClr val="FFFFFF"/>
                </a:highlight>
              </a:rPr>
              <a:t>Drive Membership Growth and Engagement: </a:t>
            </a:r>
            <a:r>
              <a:rPr lang="en-US" sz="800">
                <a:solidFill>
                  <a:schemeClr val="dk1"/>
                </a:solidFill>
                <a:highlight>
                  <a:srgbClr val="FFFFFF"/>
                </a:highlight>
              </a:rPr>
              <a:t>Identify strategic opportunities to increase alumnae participation, recruitment, and retention, contributing to the long-term strength and sustainability of our sisterhood.</a:t>
            </a:r>
            <a:endParaRPr sz="800">
              <a:solidFill>
                <a:schemeClr val="dk1"/>
              </a:solidFill>
              <a:highlight>
                <a:srgbClr val="FFFFFF"/>
              </a:highlight>
            </a:endParaRPr>
          </a:p>
          <a:p>
            <a:pPr marL="0" lvl="0" indent="0" algn="l" rtl="0">
              <a:lnSpc>
                <a:spcPct val="115000"/>
              </a:lnSpc>
              <a:spcBef>
                <a:spcPts val="0"/>
              </a:spcBef>
              <a:spcAft>
                <a:spcPts val="0"/>
              </a:spcAft>
              <a:buSzPts val="1400"/>
              <a:buNone/>
            </a:pPr>
            <a:endParaRPr>
              <a:highlight>
                <a:srgbClr val="FFFFFF"/>
              </a:highlight>
            </a:endParaRPr>
          </a:p>
          <a:p>
            <a:pPr marL="0" lvl="0" indent="0" algn="l" rtl="0">
              <a:lnSpc>
                <a:spcPct val="115000"/>
              </a:lnSpc>
              <a:spcBef>
                <a:spcPts val="0"/>
              </a:spcBef>
              <a:spcAft>
                <a:spcPts val="0"/>
              </a:spcAft>
              <a:buSzPts val="1400"/>
              <a:buNone/>
            </a:pPr>
            <a:endParaRPr sz="800" b="1">
              <a:highlight>
                <a:srgbClr val="FFFFFF"/>
              </a:highlight>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p>
        </p:txBody>
      </p:sp>
      <p:sp>
        <p:nvSpPr>
          <p:cNvPr id="39" name="Google Shape;39;g363ddd5382b_0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Goals for Today’s Training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7c1387380e_0_12"/>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300"/>
              <a:t>Alumnae Initiate Experiences </a:t>
            </a:r>
            <a:endParaRPr sz="1300"/>
          </a:p>
          <a:p>
            <a:pPr marL="0" lvl="0" indent="0" algn="l" rtl="0">
              <a:lnSpc>
                <a:spcPct val="100000"/>
              </a:lnSpc>
              <a:spcBef>
                <a:spcPts val="0"/>
              </a:spcBef>
              <a:spcAft>
                <a:spcPts val="0"/>
              </a:spcAft>
              <a:buSzPts val="1400"/>
              <a:buNone/>
            </a:pPr>
            <a:endParaRPr sz="1300"/>
          </a:p>
        </p:txBody>
      </p:sp>
      <p:sp>
        <p:nvSpPr>
          <p:cNvPr id="291" name="Google Shape;291;g37c1387380e_0_12"/>
          <p:cNvSpPr txBox="1"/>
          <p:nvPr/>
        </p:nvSpPr>
        <p:spPr>
          <a:xfrm>
            <a:off x="0" y="730725"/>
            <a:ext cx="4723200" cy="1719900"/>
          </a:xfrm>
          <a:prstGeom prst="rect">
            <a:avLst/>
          </a:prstGeom>
          <a:noFill/>
          <a:ln>
            <a:noFill/>
          </a:ln>
        </p:spPr>
        <p:txBody>
          <a:bodyPr spcFirstLastPara="1" wrap="square" lIns="91425" tIns="91425" rIns="91425" bIns="91425" anchor="t" anchorCtr="0">
            <a:noAutofit/>
          </a:bodyPr>
          <a:lstStyle/>
          <a:p>
            <a:pPr marL="457200" marR="0" lvl="0" indent="-279400" algn="l" rtl="0">
              <a:lnSpc>
                <a:spcPct val="115000"/>
              </a:lnSpc>
              <a:spcBef>
                <a:spcPts val="1200"/>
              </a:spcBef>
              <a:spcAft>
                <a:spcPts val="0"/>
              </a:spcAft>
              <a:buClr>
                <a:schemeClr val="dk1"/>
              </a:buClr>
              <a:buSzPts val="800"/>
              <a:buFont typeface="Arial"/>
              <a:buChar char="●"/>
            </a:pPr>
            <a:r>
              <a:rPr lang="en-US" sz="800" b="0" i="1" u="none" strike="noStrike" cap="none">
                <a:solidFill>
                  <a:schemeClr val="dk1"/>
                </a:solidFill>
                <a:latin typeface="Arial"/>
                <a:ea typeface="Arial"/>
                <a:cs typeface="Arial"/>
                <a:sym typeface="Arial"/>
              </a:rPr>
              <a:t>“I had wanted to join when I was in college but my school did not have an active chapter… I specifically wanted to meet local women with a service-oriented mindset and also wanted to be part of a larger group that would provide friendship and community wherever my travels took me.”</a:t>
            </a:r>
            <a:endParaRPr sz="800" b="0" i="1" u="none" strike="noStrike" cap="none">
              <a:solidFill>
                <a:schemeClr val="dk1"/>
              </a:solidFill>
              <a:latin typeface="Arial"/>
              <a:ea typeface="Arial"/>
              <a:cs typeface="Arial"/>
              <a:sym typeface="Arial"/>
            </a:endParaRPr>
          </a:p>
          <a:p>
            <a:pPr marL="457200" marR="0" lvl="0" indent="-279400" algn="l" rtl="0">
              <a:lnSpc>
                <a:spcPct val="115000"/>
              </a:lnSpc>
              <a:spcBef>
                <a:spcPts val="0"/>
              </a:spcBef>
              <a:spcAft>
                <a:spcPts val="0"/>
              </a:spcAft>
              <a:buClr>
                <a:schemeClr val="dk1"/>
              </a:buClr>
              <a:buSzPts val="800"/>
              <a:buFont typeface="Arial"/>
              <a:buChar char="●"/>
            </a:pPr>
            <a:r>
              <a:rPr lang="en-US" sz="800" b="0" i="1" u="none" strike="noStrike" cap="none">
                <a:solidFill>
                  <a:schemeClr val="dk1"/>
                </a:solidFill>
                <a:latin typeface="Arial"/>
                <a:ea typeface="Arial"/>
                <a:cs typeface="Arial"/>
                <a:sym typeface="Arial"/>
              </a:rPr>
              <a:t>“It still awes me to think and remember almost 1000 women watching as we small group (4) of adult women proceed through the ceremony and become full sisters.”</a:t>
            </a:r>
            <a:endParaRPr sz="800" b="0" i="1" u="none" strike="noStrike" cap="none">
              <a:solidFill>
                <a:schemeClr val="dk1"/>
              </a:solidFill>
              <a:latin typeface="Arial"/>
              <a:ea typeface="Arial"/>
              <a:cs typeface="Arial"/>
              <a:sym typeface="Arial"/>
            </a:endParaRPr>
          </a:p>
          <a:p>
            <a:pPr marL="457200" marR="0" lvl="0" indent="-279400" algn="l" rtl="0">
              <a:lnSpc>
                <a:spcPct val="115000"/>
              </a:lnSpc>
              <a:spcBef>
                <a:spcPts val="0"/>
              </a:spcBef>
              <a:spcAft>
                <a:spcPts val="0"/>
              </a:spcAft>
              <a:buClr>
                <a:schemeClr val="dk1"/>
              </a:buClr>
              <a:buSzPts val="800"/>
              <a:buFont typeface="Arial"/>
              <a:buChar char="●"/>
            </a:pPr>
            <a:r>
              <a:rPr lang="en-US" sz="800" b="0" i="1" u="none" strike="noStrike" cap="none">
                <a:solidFill>
                  <a:schemeClr val="dk1"/>
                </a:solidFill>
                <a:latin typeface="Arial"/>
                <a:ea typeface="Arial"/>
                <a:cs typeface="Arial"/>
                <a:sym typeface="Arial"/>
              </a:rPr>
              <a:t>“The initiation event was very special and my daughter actually got to initiate me at the ceremony.”</a:t>
            </a:r>
            <a:endParaRPr sz="800" b="0" i="1" u="none" strike="noStrike" cap="none">
              <a:solidFill>
                <a:schemeClr val="dk1"/>
              </a:solidFill>
              <a:latin typeface="Arial"/>
              <a:ea typeface="Arial"/>
              <a:cs typeface="Arial"/>
              <a:sym typeface="Arial"/>
            </a:endParaRPr>
          </a:p>
          <a:p>
            <a:pPr marL="457200" marR="0" lvl="0" indent="-279400" algn="l" rtl="0">
              <a:lnSpc>
                <a:spcPct val="115000"/>
              </a:lnSpc>
              <a:spcBef>
                <a:spcPts val="0"/>
              </a:spcBef>
              <a:spcAft>
                <a:spcPts val="0"/>
              </a:spcAft>
              <a:buClr>
                <a:schemeClr val="dk1"/>
              </a:buClr>
              <a:buSzPts val="800"/>
              <a:buFont typeface="Arial"/>
              <a:buChar char="●"/>
            </a:pPr>
            <a:r>
              <a:rPr lang="en-US" sz="800" b="0" i="1" u="none" strike="noStrike" cap="none">
                <a:solidFill>
                  <a:schemeClr val="dk1"/>
                </a:solidFill>
                <a:latin typeface="Arial"/>
                <a:ea typeface="Arial"/>
                <a:cs typeface="Arial"/>
                <a:sym typeface="Arial"/>
              </a:rPr>
              <a:t>“The ceremony was phenomenal. I truly felt welcomed, supported, and loved immediately. It is a memory I will cherish forever.”</a:t>
            </a:r>
            <a:endParaRPr sz="800" b="0" i="0" u="none" strike="noStrike" cap="none">
              <a:solidFill>
                <a:schemeClr val="dk1"/>
              </a:solidFill>
              <a:latin typeface="Arial"/>
              <a:ea typeface="Arial"/>
              <a:cs typeface="Arial"/>
              <a:sym typeface="Arial"/>
            </a:endParaRPr>
          </a:p>
          <a:p>
            <a:pPr marL="0" marR="0" lvl="0" indent="0" algn="l" rtl="0">
              <a:lnSpc>
                <a:spcPct val="115000"/>
              </a:lnSpc>
              <a:spcBef>
                <a:spcPts val="2400"/>
              </a:spcBef>
              <a:spcAft>
                <a:spcPts val="1200"/>
              </a:spcAft>
              <a:buClr>
                <a:srgbClr val="000000"/>
              </a:buClr>
              <a:buSzPts val="800"/>
              <a:buFont typeface="Arial"/>
              <a:buNone/>
            </a:pPr>
            <a:endParaRPr sz="800" b="0" i="1"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63ddd5382b_0_25"/>
          <p:cNvSpPr txBox="1">
            <a:spLocks noGrp="1"/>
          </p:cNvSpPr>
          <p:nvPr>
            <p:ph type="body" idx="1"/>
          </p:nvPr>
        </p:nvSpPr>
        <p:spPr>
          <a:xfrm>
            <a:off x="287200" y="777300"/>
            <a:ext cx="2423100" cy="174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800">
                <a:solidFill>
                  <a:schemeClr val="dk1"/>
                </a:solidFill>
              </a:rPr>
              <a:t>Alumnae officers, we want to hear from you! We continuously strive to improve the alumnae experience for our officers and members, so we want your feedback. This year’s questions are different from the past two years and specifically asks for ideas for the new LMS! Complete this survey by </a:t>
            </a:r>
            <a:r>
              <a:rPr lang="en-US" sz="800" b="1">
                <a:solidFill>
                  <a:schemeClr val="dk1"/>
                </a:solidFill>
              </a:rPr>
              <a:t>Wednesday, October 15</a:t>
            </a:r>
            <a:r>
              <a:rPr lang="en-US" sz="800">
                <a:solidFill>
                  <a:schemeClr val="dk1"/>
                </a:solidFill>
              </a:rPr>
              <a:t>.</a:t>
            </a:r>
            <a:endParaRPr sz="800">
              <a:solidFill>
                <a:schemeClr val="dk1"/>
              </a:solidFill>
            </a:endParaRPr>
          </a:p>
        </p:txBody>
      </p:sp>
      <p:sp>
        <p:nvSpPr>
          <p:cNvPr id="297" name="Google Shape;297;g363ddd5382b_0_25"/>
          <p:cNvSpPr txBox="1">
            <a:spLocks noGrp="1"/>
          </p:cNvSpPr>
          <p:nvPr>
            <p:ph type="body" idx="2"/>
          </p:nvPr>
        </p:nvSpPr>
        <p:spPr>
          <a:xfrm>
            <a:off x="381000" y="2629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a:t>The Pursuit</a:t>
            </a:r>
            <a:endParaRPr sz="1000"/>
          </a:p>
          <a:p>
            <a:pPr marL="0" lvl="0" indent="0" algn="l" rtl="0">
              <a:lnSpc>
                <a:spcPct val="100000"/>
              </a:lnSpc>
              <a:spcBef>
                <a:spcPts val="0"/>
              </a:spcBef>
              <a:spcAft>
                <a:spcPts val="0"/>
              </a:spcAft>
              <a:buSzPts val="1400"/>
              <a:buNone/>
            </a:pPr>
            <a:r>
              <a:rPr lang="en-US" sz="1000"/>
              <a:t>Learning Management System (LMS)</a:t>
            </a:r>
            <a:endParaRPr sz="1000"/>
          </a:p>
        </p:txBody>
      </p:sp>
      <p:pic>
        <p:nvPicPr>
          <p:cNvPr id="298" name="Google Shape;298;g363ddd5382b_0_25"/>
          <p:cNvPicPr preferRelativeResize="0"/>
          <p:nvPr/>
        </p:nvPicPr>
        <p:blipFill rotWithShape="1">
          <a:blip r:embed="rId3">
            <a:alphaModFix/>
          </a:blip>
          <a:srcRect l="37536" t="33467" r="23660" b="3754"/>
          <a:stretch/>
        </p:blipFill>
        <p:spPr>
          <a:xfrm>
            <a:off x="2733050" y="567700"/>
            <a:ext cx="2143749" cy="2167901"/>
          </a:xfrm>
          <a:prstGeom prst="rect">
            <a:avLst/>
          </a:prstGeom>
          <a:noFill/>
          <a:ln>
            <a:noFill/>
          </a:ln>
        </p:spPr>
      </p:pic>
      <p:pic>
        <p:nvPicPr>
          <p:cNvPr id="299" name="Google Shape;299;g363ddd5382b_0_25"/>
          <p:cNvPicPr preferRelativeResize="0"/>
          <p:nvPr/>
        </p:nvPicPr>
        <p:blipFill rotWithShape="1">
          <a:blip r:embed="rId3">
            <a:alphaModFix/>
          </a:blip>
          <a:srcRect l="37536" t="17603" r="23660" b="72186"/>
          <a:stretch/>
        </p:blipFill>
        <p:spPr>
          <a:xfrm>
            <a:off x="2733050" y="237105"/>
            <a:ext cx="2143749" cy="352576"/>
          </a:xfrm>
          <a:prstGeom prst="rect">
            <a:avLst/>
          </a:prstGeom>
          <a:noFill/>
          <a:ln>
            <a:noFill/>
          </a:ln>
        </p:spPr>
      </p:pic>
      <p:pic>
        <p:nvPicPr>
          <p:cNvPr id="300" name="Google Shape;300;g363ddd5382b_0_25" title="Untitled design (2).png"/>
          <p:cNvPicPr preferRelativeResize="0"/>
          <p:nvPr/>
        </p:nvPicPr>
        <p:blipFill rotWithShape="1">
          <a:blip r:embed="rId4">
            <a:alphaModFix/>
          </a:blip>
          <a:srcRect b="20311"/>
          <a:stretch/>
        </p:blipFill>
        <p:spPr>
          <a:xfrm>
            <a:off x="306350" y="1847850"/>
            <a:ext cx="898825" cy="8953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7a091fd325_0_59"/>
          <p:cNvSpPr txBox="1">
            <a:spLocks noGrp="1"/>
          </p:cNvSpPr>
          <p:nvPr>
            <p:ph type="body" idx="2"/>
          </p:nvPr>
        </p:nvSpPr>
        <p:spPr>
          <a:xfrm>
            <a:off x="381000" y="2629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a:t>The Pursuit</a:t>
            </a:r>
            <a:endParaRPr sz="1000"/>
          </a:p>
          <a:p>
            <a:pPr marL="0" lvl="0" indent="0" algn="l" rtl="0">
              <a:lnSpc>
                <a:spcPct val="100000"/>
              </a:lnSpc>
              <a:spcBef>
                <a:spcPts val="0"/>
              </a:spcBef>
              <a:spcAft>
                <a:spcPts val="0"/>
              </a:spcAft>
              <a:buSzPts val="1400"/>
              <a:buNone/>
            </a:pPr>
            <a:r>
              <a:rPr lang="en-US" sz="1000"/>
              <a:t>Learning Management System (LMS)</a:t>
            </a:r>
            <a:endParaRPr sz="1000"/>
          </a:p>
        </p:txBody>
      </p:sp>
      <p:pic>
        <p:nvPicPr>
          <p:cNvPr id="306" name="Google Shape;306;g37a091fd325_0_59"/>
          <p:cNvPicPr preferRelativeResize="0"/>
          <p:nvPr/>
        </p:nvPicPr>
        <p:blipFill rotWithShape="1">
          <a:blip r:embed="rId3">
            <a:alphaModFix/>
          </a:blip>
          <a:srcRect t="12578" r="26632" b="15421"/>
          <a:stretch/>
        </p:blipFill>
        <p:spPr>
          <a:xfrm>
            <a:off x="0" y="-248000"/>
            <a:ext cx="4876800" cy="29912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7a091fd325_0_69"/>
          <p:cNvSpPr txBox="1">
            <a:spLocks noGrp="1"/>
          </p:cNvSpPr>
          <p:nvPr>
            <p:ph type="body" idx="2"/>
          </p:nvPr>
        </p:nvSpPr>
        <p:spPr>
          <a:xfrm>
            <a:off x="381000" y="2629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a:t>The Pursuit</a:t>
            </a:r>
            <a:endParaRPr sz="1000"/>
          </a:p>
          <a:p>
            <a:pPr marL="0" lvl="0" indent="0" algn="l" rtl="0">
              <a:lnSpc>
                <a:spcPct val="100000"/>
              </a:lnSpc>
              <a:spcBef>
                <a:spcPts val="0"/>
              </a:spcBef>
              <a:spcAft>
                <a:spcPts val="0"/>
              </a:spcAft>
              <a:buSzPts val="1400"/>
              <a:buNone/>
            </a:pPr>
            <a:r>
              <a:rPr lang="en-US" sz="1000"/>
              <a:t>Learning Management System (LMS)</a:t>
            </a:r>
            <a:endParaRPr sz="1000"/>
          </a:p>
        </p:txBody>
      </p:sp>
      <p:pic>
        <p:nvPicPr>
          <p:cNvPr id="312" name="Google Shape;312;g37a091fd325_0_69"/>
          <p:cNvPicPr preferRelativeResize="0"/>
          <p:nvPr/>
        </p:nvPicPr>
        <p:blipFill rotWithShape="1">
          <a:blip r:embed="rId3">
            <a:alphaModFix/>
          </a:blip>
          <a:srcRect l="24772" t="11494" r="50662" b="17808"/>
          <a:stretch/>
        </p:blipFill>
        <p:spPr>
          <a:xfrm>
            <a:off x="0" y="0"/>
            <a:ext cx="1525181" cy="2743200"/>
          </a:xfrm>
          <a:prstGeom prst="rect">
            <a:avLst/>
          </a:prstGeom>
          <a:noFill/>
          <a:ln>
            <a:noFill/>
          </a:ln>
        </p:spPr>
      </p:pic>
      <p:pic>
        <p:nvPicPr>
          <p:cNvPr id="313" name="Google Shape;313;g37a091fd325_0_69"/>
          <p:cNvPicPr preferRelativeResize="0"/>
          <p:nvPr/>
        </p:nvPicPr>
        <p:blipFill rotWithShape="1">
          <a:blip r:embed="rId4">
            <a:alphaModFix/>
          </a:blip>
          <a:srcRect l="18592" t="10133" r="46783" b="5141"/>
          <a:stretch/>
        </p:blipFill>
        <p:spPr>
          <a:xfrm>
            <a:off x="1495862" y="-30490"/>
            <a:ext cx="1793623" cy="2743200"/>
          </a:xfrm>
          <a:prstGeom prst="rect">
            <a:avLst/>
          </a:prstGeom>
          <a:noFill/>
          <a:ln>
            <a:noFill/>
          </a:ln>
        </p:spPr>
      </p:pic>
      <p:pic>
        <p:nvPicPr>
          <p:cNvPr id="314" name="Google Shape;314;g37a091fd325_0_69"/>
          <p:cNvPicPr preferRelativeResize="0"/>
          <p:nvPr/>
        </p:nvPicPr>
        <p:blipFill rotWithShape="1">
          <a:blip r:embed="rId5">
            <a:alphaModFix/>
          </a:blip>
          <a:srcRect l="20691" t="10108" r="45455" b="3348"/>
          <a:stretch/>
        </p:blipFill>
        <p:spPr>
          <a:xfrm>
            <a:off x="3239955" y="-110510"/>
            <a:ext cx="1793623" cy="286565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7c0bdf2775_1_0"/>
          <p:cNvSpPr txBox="1"/>
          <p:nvPr/>
        </p:nvSpPr>
        <p:spPr>
          <a:xfrm>
            <a:off x="651175" y="483925"/>
            <a:ext cx="3348600" cy="1023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1" i="0" u="none" strike="noStrike" cap="none">
                <a:solidFill>
                  <a:schemeClr val="dk1"/>
                </a:solidFill>
                <a:latin typeface="Montserrat"/>
                <a:ea typeface="Montserrat"/>
                <a:cs typeface="Montserrat"/>
                <a:sym typeface="Montserrat"/>
              </a:rPr>
              <a:t>Thank you for attending</a:t>
            </a:r>
            <a:endParaRPr sz="17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 </a:t>
            </a:r>
            <a:endParaRPr sz="1700" b="0" i="0" u="none" strike="noStrike" cap="none">
              <a:solidFill>
                <a:srgbClr val="000000"/>
              </a:solidFill>
              <a:latin typeface="Arial"/>
              <a:ea typeface="Arial"/>
              <a:cs typeface="Arial"/>
              <a:sym typeface="Arial"/>
            </a:endParaRPr>
          </a:p>
        </p:txBody>
      </p:sp>
      <p:sp>
        <p:nvSpPr>
          <p:cNvPr id="320" name="Google Shape;320;g37c0bdf2775_1_0"/>
          <p:cNvSpPr txBox="1"/>
          <p:nvPr/>
        </p:nvSpPr>
        <p:spPr>
          <a:xfrm>
            <a:off x="1974650" y="1804250"/>
            <a:ext cx="2353500" cy="557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rgbClr val="B78D4D"/>
                </a:solidFill>
                <a:latin typeface="Arial"/>
                <a:ea typeface="Arial"/>
                <a:cs typeface="Arial"/>
                <a:sym typeface="Arial"/>
              </a:rPr>
              <a:t>Scan to complete the AGA </a:t>
            </a:r>
            <a:r>
              <a:rPr lang="en-US" sz="1100" b="1">
                <a:solidFill>
                  <a:srgbClr val="B78D4D"/>
                </a:solidFill>
              </a:rPr>
              <a:t>E</a:t>
            </a:r>
            <a:r>
              <a:rPr lang="en-US" sz="1100" b="1" i="0" u="none" strike="noStrike" cap="none">
                <a:solidFill>
                  <a:srgbClr val="B78D4D"/>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valuation</a:t>
            </a:r>
            <a:r>
              <a:rPr lang="en-US" sz="1100" b="1" i="0" u="none" strike="noStrike" cap="none">
                <a:solidFill>
                  <a:srgbClr val="B78D4D"/>
                </a:solidFill>
                <a:latin typeface="Arial"/>
                <a:ea typeface="Arial"/>
                <a:cs typeface="Arial"/>
                <a:sym typeface="Arial"/>
              </a:rPr>
              <a:t> Survey and get a 20% off Hannah’s Closet coupon</a:t>
            </a:r>
            <a:endParaRPr sz="1100" b="1" i="0" u="none" strike="noStrike" cap="none">
              <a:solidFill>
                <a:srgbClr val="B78D4D"/>
              </a:solidFill>
              <a:latin typeface="Arial"/>
              <a:ea typeface="Arial"/>
              <a:cs typeface="Arial"/>
              <a:sym typeface="Arial"/>
            </a:endParaRPr>
          </a:p>
        </p:txBody>
      </p:sp>
      <p:pic>
        <p:nvPicPr>
          <p:cNvPr id="321" name="Google Shape;321;g37c0bdf2775_1_0"/>
          <p:cNvPicPr preferRelativeResize="0"/>
          <p:nvPr/>
        </p:nvPicPr>
        <p:blipFill rotWithShape="1">
          <a:blip r:embed="rId3">
            <a:alphaModFix/>
          </a:blip>
          <a:srcRect/>
          <a:stretch/>
        </p:blipFill>
        <p:spPr>
          <a:xfrm>
            <a:off x="1218425" y="916075"/>
            <a:ext cx="715125" cy="715100"/>
          </a:xfrm>
          <a:prstGeom prst="rect">
            <a:avLst/>
          </a:prstGeom>
          <a:noFill/>
          <a:ln>
            <a:noFill/>
          </a:ln>
        </p:spPr>
      </p:pic>
      <p:pic>
        <p:nvPicPr>
          <p:cNvPr id="322" name="Google Shape;322;g37c0bdf2775_1_0"/>
          <p:cNvPicPr preferRelativeResize="0"/>
          <p:nvPr/>
        </p:nvPicPr>
        <p:blipFill rotWithShape="1">
          <a:blip r:embed="rId4">
            <a:alphaModFix/>
          </a:blip>
          <a:srcRect/>
          <a:stretch/>
        </p:blipFill>
        <p:spPr>
          <a:xfrm>
            <a:off x="2702700" y="984025"/>
            <a:ext cx="745175" cy="5792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01cc19a89a_0_16"/>
          <p:cNvSpPr txBox="1"/>
          <p:nvPr/>
        </p:nvSpPr>
        <p:spPr>
          <a:xfrm>
            <a:off x="336900" y="593100"/>
            <a:ext cx="4203000" cy="1215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500" b="1" i="0" u="none" strike="noStrike" cap="none">
                <a:solidFill>
                  <a:schemeClr val="dk1"/>
                </a:solidFill>
                <a:latin typeface="Montserrat"/>
                <a:ea typeface="Montserrat"/>
                <a:cs typeface="Montserrat"/>
                <a:sym typeface="Montserrat"/>
              </a:rPr>
              <a:t>Breakout #2 </a:t>
            </a:r>
            <a:endParaRPr sz="15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1500" b="1" i="0" u="none" strike="noStrike" cap="none">
              <a:solidFill>
                <a:schemeClr val="dk1"/>
              </a:solidFill>
              <a:latin typeface="Montserrat"/>
              <a:ea typeface="Montserrat"/>
              <a:cs typeface="Montserrat"/>
              <a:sym typeface="Montserrat"/>
            </a:endParaRPr>
          </a:p>
          <a:p>
            <a:pPr marL="457200" marR="0" lvl="0" indent="-276225" algn="l" rtl="0">
              <a:lnSpc>
                <a:spcPct val="100000"/>
              </a:lnSpc>
              <a:spcBef>
                <a:spcPts val="0"/>
              </a:spcBef>
              <a:spcAft>
                <a:spcPts val="0"/>
              </a:spcAft>
              <a:buClr>
                <a:schemeClr val="dk1"/>
              </a:buClr>
              <a:buSzPts val="750"/>
              <a:buFont typeface="Montserrat"/>
              <a:buChar char="●"/>
            </a:pPr>
            <a:r>
              <a:rPr lang="en-US" sz="750" b="0" i="0" u="none" strike="noStrike" cap="none">
                <a:solidFill>
                  <a:schemeClr val="dk1"/>
                </a:solidFill>
                <a:latin typeface="Montserrat"/>
                <a:ea typeface="Montserrat"/>
                <a:cs typeface="Montserrat"/>
                <a:sym typeface="Montserrat"/>
              </a:rPr>
              <a:t>Idea Sharing on Alumnae Experience</a:t>
            </a:r>
            <a:endParaRPr sz="750" b="0" i="0" u="none" strike="noStrike" cap="none">
              <a:solidFill>
                <a:schemeClr val="dk1"/>
              </a:solidFill>
              <a:latin typeface="Montserrat"/>
              <a:ea typeface="Montserrat"/>
              <a:cs typeface="Montserrat"/>
              <a:sym typeface="Montserrat"/>
            </a:endParaRPr>
          </a:p>
          <a:p>
            <a:pPr marL="457200" marR="0" lvl="0" indent="-276225" algn="l" rtl="0">
              <a:lnSpc>
                <a:spcPct val="100000"/>
              </a:lnSpc>
              <a:spcBef>
                <a:spcPts val="0"/>
              </a:spcBef>
              <a:spcAft>
                <a:spcPts val="0"/>
              </a:spcAft>
              <a:buClr>
                <a:schemeClr val="dk1"/>
              </a:buClr>
              <a:buSzPts val="750"/>
              <a:buFont typeface="Montserrat"/>
              <a:buChar char="●"/>
            </a:pPr>
            <a:r>
              <a:rPr lang="en-US" sz="750" b="0" i="0" u="none" strike="noStrike" cap="none">
                <a:solidFill>
                  <a:schemeClr val="dk1"/>
                </a:solidFill>
                <a:latin typeface="Montserrat"/>
                <a:ea typeface="Montserrat"/>
                <a:cs typeface="Montserrat"/>
                <a:sym typeface="Montserrat"/>
              </a:rPr>
              <a:t>Idea Sharing on Alumna Initiate program</a:t>
            </a:r>
            <a:endParaRPr sz="750" b="0" i="0" u="none" strike="noStrike" cap="none">
              <a:solidFill>
                <a:schemeClr val="dk1"/>
              </a:solidFill>
              <a:latin typeface="Montserrat"/>
              <a:ea typeface="Montserrat"/>
              <a:cs typeface="Montserrat"/>
              <a:sym typeface="Montserrat"/>
            </a:endParaRPr>
          </a:p>
          <a:p>
            <a:pPr marL="457200" marR="0" lvl="0" indent="-279400" algn="l" rtl="0">
              <a:lnSpc>
                <a:spcPct val="100000"/>
              </a:lnSpc>
              <a:spcBef>
                <a:spcPts val="0"/>
              </a:spcBef>
              <a:spcAft>
                <a:spcPts val="0"/>
              </a:spcAft>
              <a:buClr>
                <a:schemeClr val="dk1"/>
              </a:buClr>
              <a:buSzPts val="800"/>
              <a:buFont typeface="Montserrat"/>
              <a:buChar char="●"/>
            </a:pPr>
            <a:r>
              <a:rPr lang="en-US" sz="750" b="0" i="0" u="none" strike="noStrike" cap="none">
                <a:solidFill>
                  <a:schemeClr val="dk1"/>
                </a:solidFill>
                <a:latin typeface="Montserrat"/>
                <a:ea typeface="Montserrat"/>
                <a:cs typeface="Montserrat"/>
                <a:sym typeface="Montserrat"/>
              </a:rPr>
              <a:t>Idea Sharing on The Pursuit, Learning Management System (LMS)</a:t>
            </a:r>
            <a:r>
              <a:rPr lang="en-US" sz="800" b="0" i="0" u="none" strike="noStrike" cap="none">
                <a:solidFill>
                  <a:schemeClr val="dk1"/>
                </a:solidFill>
                <a:latin typeface="Montserrat"/>
                <a:ea typeface="Montserrat"/>
                <a:cs typeface="Montserrat"/>
                <a:sym typeface="Montserrat"/>
              </a:rPr>
              <a:t> </a:t>
            </a:r>
            <a:endParaRPr sz="800" b="0"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endParaRPr sz="1700" b="1" i="0" u="none" strike="noStrike" cap="none">
              <a:solidFill>
                <a:schemeClr val="dk1"/>
              </a:solidFill>
              <a:latin typeface="Montserrat"/>
              <a:ea typeface="Montserrat"/>
              <a:cs typeface="Montserrat"/>
              <a:sym typeface="Montserrat"/>
            </a:endParaRPr>
          </a:p>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 </a:t>
            </a:r>
            <a:endParaRPr sz="17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g28b16ae5b37_0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AGA Planning Team &amp; Facilitators </a:t>
            </a:r>
            <a:endParaRPr/>
          </a:p>
        </p:txBody>
      </p:sp>
      <p:sp>
        <p:nvSpPr>
          <p:cNvPr id="45" name="Google Shape;45;g28b16ae5b37_0_0"/>
          <p:cNvSpPr txBox="1">
            <a:spLocks noGrp="1"/>
          </p:cNvSpPr>
          <p:nvPr>
            <p:ph type="body" idx="1"/>
          </p:nvPr>
        </p:nvSpPr>
        <p:spPr>
          <a:xfrm>
            <a:off x="276300" y="637050"/>
            <a:ext cx="43242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a:solidFill>
                  <a:schemeClr val="dk1"/>
                </a:solidFill>
              </a:rPr>
              <a:t>Planning team: </a:t>
            </a:r>
            <a:endParaRPr sz="1000" b="1">
              <a:solidFill>
                <a:schemeClr val="dk1"/>
              </a:solidFill>
            </a:endParaRPr>
          </a:p>
          <a:p>
            <a:pPr marL="228600" lvl="0" indent="-196850" algn="l" rtl="0">
              <a:lnSpc>
                <a:spcPct val="100000"/>
              </a:lnSpc>
              <a:spcBef>
                <a:spcPts val="0"/>
              </a:spcBef>
              <a:spcAft>
                <a:spcPts val="0"/>
              </a:spcAft>
              <a:buClr>
                <a:schemeClr val="dk1"/>
              </a:buClr>
              <a:buSzPts val="1300"/>
              <a:buChar char="●"/>
            </a:pPr>
            <a:r>
              <a:rPr lang="en-US" sz="1000">
                <a:solidFill>
                  <a:schemeClr val="dk1"/>
                </a:solidFill>
              </a:rPr>
              <a:t>Volunteers: Dr. Melissa Thompson, Fleming Bartoszek, Katie Denton, Lauren Pointer</a:t>
            </a:r>
            <a:endParaRPr sz="1000">
              <a:solidFill>
                <a:schemeClr val="dk1"/>
              </a:solidFill>
            </a:endParaRPr>
          </a:p>
          <a:p>
            <a:pPr marL="228600" lvl="0" indent="-196850" algn="l" rtl="0">
              <a:lnSpc>
                <a:spcPct val="100000"/>
              </a:lnSpc>
              <a:spcBef>
                <a:spcPts val="0"/>
              </a:spcBef>
              <a:spcAft>
                <a:spcPts val="0"/>
              </a:spcAft>
              <a:buClr>
                <a:schemeClr val="dk1"/>
              </a:buClr>
              <a:buSzPts val="1300"/>
              <a:buChar char="●"/>
            </a:pPr>
            <a:r>
              <a:rPr lang="en-US" sz="1000">
                <a:solidFill>
                  <a:schemeClr val="dk1"/>
                </a:solidFill>
              </a:rPr>
              <a:t>EO Staff - Kim Noah Castelo, Brittany Curtis and Chelsea Simko </a:t>
            </a:r>
            <a:endParaRPr sz="1000">
              <a:solidFill>
                <a:schemeClr val="dk1"/>
              </a:solidFill>
            </a:endParaRPr>
          </a:p>
          <a:p>
            <a:pPr marL="0" lvl="0" indent="0" algn="l" rtl="0">
              <a:lnSpc>
                <a:spcPct val="100000"/>
              </a:lnSpc>
              <a:spcBef>
                <a:spcPts val="0"/>
              </a:spcBef>
              <a:spcAft>
                <a:spcPts val="0"/>
              </a:spcAft>
              <a:buSzPts val="1400"/>
              <a:buNone/>
            </a:pPr>
            <a:r>
              <a:rPr lang="en-US" sz="1000" b="1">
                <a:solidFill>
                  <a:schemeClr val="dk1"/>
                </a:solidFill>
              </a:rPr>
              <a:t>Facilitators &amp; Moderators: </a:t>
            </a:r>
            <a:endParaRPr sz="1000" b="1">
              <a:solidFill>
                <a:schemeClr val="dk1"/>
              </a:solidFill>
            </a:endParaRPr>
          </a:p>
          <a:p>
            <a:pPr marL="228600" lvl="0" indent="-196850" algn="l" rtl="0">
              <a:lnSpc>
                <a:spcPct val="100000"/>
              </a:lnSpc>
              <a:spcBef>
                <a:spcPts val="0"/>
              </a:spcBef>
              <a:spcAft>
                <a:spcPts val="0"/>
              </a:spcAft>
              <a:buClr>
                <a:schemeClr val="dk1"/>
              </a:buClr>
              <a:buSzPts val="1300"/>
              <a:buChar char="●"/>
            </a:pPr>
            <a:r>
              <a:rPr lang="en-US" sz="1000">
                <a:solidFill>
                  <a:schemeClr val="dk1"/>
                </a:solidFill>
              </a:rPr>
              <a:t>Volunteers: Lisa Bajorinas, Cathy Durano, Martina Fanella, Kim Ferson, Alex Furr, Janet Hersh, Danielle Mason, Suzanne Robbel, Lisa Sanor, Julie Sikorsky, Alyson Thompson, Caitlin Watts</a:t>
            </a:r>
            <a:endParaRPr sz="1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g260db613467_0_1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Alumnae Team</a:t>
            </a:r>
            <a:r>
              <a:rPr lang="en-US"/>
              <a:t> - Volunteers &amp; EO Staff</a:t>
            </a:r>
            <a:endParaRPr/>
          </a:p>
        </p:txBody>
      </p:sp>
      <p:pic>
        <p:nvPicPr>
          <p:cNvPr id="51" name="Google Shape;51;g260db613467_0_10"/>
          <p:cNvPicPr preferRelativeResize="0"/>
          <p:nvPr/>
        </p:nvPicPr>
        <p:blipFill rotWithShape="1">
          <a:blip r:embed="rId3">
            <a:alphaModFix/>
          </a:blip>
          <a:srcRect/>
          <a:stretch/>
        </p:blipFill>
        <p:spPr>
          <a:xfrm>
            <a:off x="1514200" y="708875"/>
            <a:ext cx="1610701" cy="1610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Inspiration </a:t>
            </a:r>
            <a:endParaRPr/>
          </a:p>
        </p:txBody>
      </p:sp>
      <p:sp>
        <p:nvSpPr>
          <p:cNvPr id="57" name="Google Shape;57;p2"/>
          <p:cNvSpPr txBox="1">
            <a:spLocks noGrp="1"/>
          </p:cNvSpPr>
          <p:nvPr>
            <p:ph type="body" idx="1"/>
          </p:nvPr>
        </p:nvSpPr>
        <p:spPr>
          <a:xfrm>
            <a:off x="249375" y="6674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a:solidFill>
                  <a:schemeClr val="dk1"/>
                </a:solidFill>
                <a:highlight>
                  <a:srgbClr val="FFFFFF"/>
                </a:highlight>
              </a:rPr>
              <a:t>Fleming Bartoszek, Fraternity Director:  Alumnae Engagement</a:t>
            </a:r>
            <a:endParaRPr sz="900">
              <a:solidFill>
                <a:schemeClr val="dk1"/>
              </a:solidFill>
              <a:highlight>
                <a:srgbClr val="FFFFFF"/>
              </a:highlight>
            </a:endParaRPr>
          </a:p>
          <a:p>
            <a:pPr marL="0" lvl="0" indent="0" algn="l" rtl="0">
              <a:lnSpc>
                <a:spcPct val="100000"/>
              </a:lnSpc>
              <a:spcBef>
                <a:spcPts val="0"/>
              </a:spcBef>
              <a:spcAft>
                <a:spcPts val="0"/>
              </a:spcAft>
              <a:buSzPts val="1400"/>
              <a:buNone/>
            </a:pPr>
            <a:r>
              <a:rPr lang="en-US" sz="900">
                <a:solidFill>
                  <a:schemeClr val="dk1"/>
                </a:solidFill>
                <a:highlight>
                  <a:srgbClr val="FFFFFF"/>
                </a:highlight>
              </a:rPr>
              <a:t>Eta Zeta-Chicago</a:t>
            </a:r>
            <a:endParaRPr sz="900">
              <a:solidFill>
                <a:schemeClr val="dk1"/>
              </a:solidFill>
              <a:highlight>
                <a:srgbClr val="FFFFFF"/>
              </a:highlight>
            </a:endParaRPr>
          </a:p>
          <a:p>
            <a:pPr marL="0" lvl="0" indent="0" algn="ctr" rtl="0">
              <a:lnSpc>
                <a:spcPct val="100000"/>
              </a:lnSpc>
              <a:spcBef>
                <a:spcPts val="0"/>
              </a:spcBef>
              <a:spcAft>
                <a:spcPts val="0"/>
              </a:spcAft>
              <a:buSzPts val="1400"/>
              <a:buNone/>
            </a:pPr>
            <a:endParaRPr sz="900" b="1">
              <a:solidFill>
                <a:schemeClr val="dk1"/>
              </a:solidFill>
              <a:highlight>
                <a:srgbClr val="FFFFFF"/>
              </a:highlight>
            </a:endParaRPr>
          </a:p>
          <a:p>
            <a:pPr marL="0" lvl="0" indent="0" algn="ctr" rtl="0">
              <a:lnSpc>
                <a:spcPct val="100000"/>
              </a:lnSpc>
              <a:spcBef>
                <a:spcPts val="0"/>
              </a:spcBef>
              <a:spcAft>
                <a:spcPts val="0"/>
              </a:spcAft>
              <a:buSzPts val="1400"/>
              <a:buNone/>
            </a:pPr>
            <a:r>
              <a:rPr lang="en-US" sz="900" b="1">
                <a:solidFill>
                  <a:schemeClr val="dk1"/>
                </a:solidFill>
                <a:highlight>
                  <a:srgbClr val="FFFFFF"/>
                </a:highlight>
              </a:rPr>
              <a:t>The Importance of Being Loved Out Loud </a:t>
            </a:r>
            <a:endParaRPr sz="900" b="1">
              <a:solidFill>
                <a:schemeClr val="dk1"/>
              </a:solidFill>
              <a:highlight>
                <a:srgbClr val="FFFFFF"/>
              </a:highlight>
            </a:endParaRPr>
          </a:p>
          <a:p>
            <a:pPr marL="0" lvl="0" indent="0" algn="l" rtl="0">
              <a:lnSpc>
                <a:spcPct val="100000"/>
              </a:lnSpc>
              <a:spcBef>
                <a:spcPts val="0"/>
              </a:spcBef>
              <a:spcAft>
                <a:spcPts val="0"/>
              </a:spcAft>
              <a:buSzPts val="1400"/>
              <a:buNone/>
            </a:pPr>
            <a:endParaRPr sz="9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p:txBody>
      </p:sp>
      <p:pic>
        <p:nvPicPr>
          <p:cNvPr id="58" name="Google Shape;58;p2" title="27ST-TAYLOR-TRAVIS-CLOTHES-qthp-articleLarge-v2.jpg copy.png"/>
          <p:cNvPicPr preferRelativeResize="0"/>
          <p:nvPr/>
        </p:nvPicPr>
        <p:blipFill rotWithShape="1">
          <a:blip r:embed="rId3">
            <a:alphaModFix/>
          </a:blip>
          <a:srcRect/>
          <a:stretch/>
        </p:blipFill>
        <p:spPr>
          <a:xfrm>
            <a:off x="1683525" y="1371225"/>
            <a:ext cx="1403625" cy="9357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g3657d7d16f4_1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Inspiration </a:t>
            </a:r>
            <a:endParaRPr/>
          </a:p>
        </p:txBody>
      </p:sp>
      <p:sp>
        <p:nvSpPr>
          <p:cNvPr id="64" name="Google Shape;64;g3657d7d16f4_1_0"/>
          <p:cNvSpPr txBox="1">
            <a:spLocks noGrp="1"/>
          </p:cNvSpPr>
          <p:nvPr>
            <p:ph type="body" idx="1"/>
          </p:nvPr>
        </p:nvSpPr>
        <p:spPr>
          <a:xfrm>
            <a:off x="249375" y="667475"/>
            <a:ext cx="4371600" cy="146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a:solidFill>
                  <a:schemeClr val="dk1"/>
                </a:solidFill>
                <a:highlight>
                  <a:srgbClr val="FFFFFF"/>
                </a:highlight>
              </a:rPr>
              <a:t>Fleming Bartoszek, Fraternity Director:  Alumnae Engagement</a:t>
            </a:r>
            <a:endParaRPr sz="900">
              <a:solidFill>
                <a:schemeClr val="dk1"/>
              </a:solidFill>
              <a:highlight>
                <a:srgbClr val="FFFFFF"/>
              </a:highlight>
            </a:endParaRPr>
          </a:p>
          <a:p>
            <a:pPr marL="0" lvl="0" indent="0" algn="l" rtl="0">
              <a:lnSpc>
                <a:spcPct val="100000"/>
              </a:lnSpc>
              <a:spcBef>
                <a:spcPts val="0"/>
              </a:spcBef>
              <a:spcAft>
                <a:spcPts val="0"/>
              </a:spcAft>
              <a:buSzPts val="1400"/>
              <a:buNone/>
            </a:pPr>
            <a:r>
              <a:rPr lang="en-US" sz="900">
                <a:solidFill>
                  <a:schemeClr val="dk1"/>
                </a:solidFill>
                <a:highlight>
                  <a:srgbClr val="FFFFFF"/>
                </a:highlight>
              </a:rPr>
              <a:t>Eta Zeta-Chicago</a:t>
            </a:r>
            <a:endParaRPr sz="900">
              <a:solidFill>
                <a:schemeClr val="dk1"/>
              </a:solidFill>
              <a:highlight>
                <a:srgbClr val="FFFFFF"/>
              </a:highlight>
            </a:endParaRPr>
          </a:p>
          <a:p>
            <a:pPr marL="0" lvl="0" indent="0" algn="ctr" rtl="0">
              <a:lnSpc>
                <a:spcPct val="100000"/>
              </a:lnSpc>
              <a:spcBef>
                <a:spcPts val="0"/>
              </a:spcBef>
              <a:spcAft>
                <a:spcPts val="0"/>
              </a:spcAft>
              <a:buSzPts val="1400"/>
              <a:buNone/>
            </a:pPr>
            <a:endParaRPr sz="900" b="1">
              <a:solidFill>
                <a:schemeClr val="dk1"/>
              </a:solidFill>
              <a:highlight>
                <a:srgbClr val="FFFFFF"/>
              </a:highlight>
            </a:endParaRPr>
          </a:p>
          <a:p>
            <a:pPr marL="0" lvl="0" indent="0" algn="l" rtl="0">
              <a:lnSpc>
                <a:spcPct val="100000"/>
              </a:lnSpc>
              <a:spcBef>
                <a:spcPts val="0"/>
              </a:spcBef>
              <a:spcAft>
                <a:spcPts val="0"/>
              </a:spcAft>
              <a:buSzPts val="1400"/>
              <a:buNone/>
            </a:pPr>
            <a:r>
              <a:rPr lang="en-US" sz="900">
                <a:solidFill>
                  <a:schemeClr val="dk1"/>
                </a:solidFill>
              </a:rPr>
              <a:t>Inspiration Resources available in Delta Gamma Library:</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a:solidFill>
                  <a:schemeClr val="dk1"/>
                </a:solidFill>
              </a:rPr>
              <a:t>“</a:t>
            </a:r>
            <a:r>
              <a:rPr lang="en-US" sz="900" u="sng">
                <a:solidFill>
                  <a:schemeClr val="hlink"/>
                </a:solidFill>
                <a:hlinkClick r:id="rId3"/>
              </a:rPr>
              <a:t>Think Anchor Deep Handbook</a:t>
            </a:r>
            <a:r>
              <a:rPr lang="en-US" sz="900">
                <a:solidFill>
                  <a:schemeClr val="dk1"/>
                </a:solidFill>
              </a:rPr>
              <a:t>” - 79 full pages of inspiration</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u="sng">
                <a:solidFill>
                  <a:schemeClr val="hlink"/>
                </a:solidFill>
                <a:hlinkClick r:id="rId4"/>
              </a:rPr>
              <a:t>Rituals Handbook</a:t>
            </a:r>
            <a:r>
              <a:rPr lang="en-US" sz="900">
                <a:solidFill>
                  <a:schemeClr val="dk1"/>
                </a:solidFill>
              </a:rPr>
              <a:t> - pp 59-71</a:t>
            </a:r>
            <a:endParaRPr sz="900">
              <a:solidFill>
                <a:schemeClr val="dk1"/>
              </a:solidFill>
            </a:endParaRPr>
          </a:p>
          <a:p>
            <a:pPr marL="0" lvl="0" indent="0" algn="l" rtl="0">
              <a:lnSpc>
                <a:spcPct val="100000"/>
              </a:lnSpc>
              <a:spcBef>
                <a:spcPts val="0"/>
              </a:spcBef>
              <a:spcAft>
                <a:spcPts val="0"/>
              </a:spcAft>
              <a:buSzPts val="1400"/>
              <a:buNone/>
            </a:pPr>
            <a:endParaRPr sz="900">
              <a:solidFill>
                <a:schemeClr val="dk1"/>
              </a:solidFill>
            </a:endParaRPr>
          </a:p>
          <a:p>
            <a:pPr marL="0" lvl="0" indent="0" algn="l" rtl="0">
              <a:lnSpc>
                <a:spcPct val="100000"/>
              </a:lnSpc>
              <a:spcBef>
                <a:spcPts val="0"/>
              </a:spcBef>
              <a:spcAft>
                <a:spcPts val="0"/>
              </a:spcAft>
              <a:buSzPts val="1400"/>
              <a:buNone/>
            </a:pPr>
            <a:r>
              <a:rPr lang="en-US" sz="900">
                <a:solidFill>
                  <a:schemeClr val="dk1"/>
                </a:solidFill>
              </a:rPr>
              <a:t>Informal Rituals Information available in Delta Gamma Library:</a:t>
            </a:r>
            <a:endParaRPr sz="900">
              <a:solidFill>
                <a:schemeClr val="dk1"/>
              </a:solidFill>
            </a:endParaRPr>
          </a:p>
          <a:p>
            <a:pPr marL="457200" lvl="0" indent="-285750" algn="l" rtl="0">
              <a:lnSpc>
                <a:spcPct val="100000"/>
              </a:lnSpc>
              <a:spcBef>
                <a:spcPts val="0"/>
              </a:spcBef>
              <a:spcAft>
                <a:spcPts val="0"/>
              </a:spcAft>
              <a:buClr>
                <a:schemeClr val="dk1"/>
              </a:buClr>
              <a:buSzPts val="900"/>
              <a:buChar char="-"/>
            </a:pPr>
            <a:r>
              <a:rPr lang="en-US" sz="900" u="sng">
                <a:solidFill>
                  <a:schemeClr val="hlink"/>
                </a:solidFill>
                <a:hlinkClick r:id="rId4"/>
              </a:rPr>
              <a:t>Rituals Handbook</a:t>
            </a:r>
            <a:r>
              <a:rPr lang="en-US" sz="900">
                <a:solidFill>
                  <a:schemeClr val="dk1"/>
                </a:solidFill>
              </a:rPr>
              <a:t> - pp 41-58</a:t>
            </a:r>
            <a:endParaRPr sz="9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a:p>
            <a:pPr marL="0" lvl="0" indent="0" algn="l" rtl="0">
              <a:lnSpc>
                <a:spcPct val="100000"/>
              </a:lnSpc>
              <a:spcBef>
                <a:spcPts val="0"/>
              </a:spcBef>
              <a:spcAft>
                <a:spcPts val="0"/>
              </a:spcAft>
              <a:buSzPts val="1400"/>
              <a:buNone/>
            </a:pPr>
            <a:endParaRPr sz="8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g301cc19a89a_1_0"/>
          <p:cNvSpPr txBox="1">
            <a:spLocks noGrp="1"/>
          </p:cNvSpPr>
          <p:nvPr>
            <p:ph type="body" idx="2"/>
          </p:nvPr>
        </p:nvSpPr>
        <p:spPr>
          <a:xfrm>
            <a:off x="381000" y="304801"/>
            <a:ext cx="4114800" cy="30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Review of Delta Gamma Structure</a:t>
            </a:r>
            <a:endParaRPr/>
          </a:p>
        </p:txBody>
      </p:sp>
      <p:sp>
        <p:nvSpPr>
          <p:cNvPr id="70" name="Google Shape;70;g301cc19a89a_1_0"/>
          <p:cNvSpPr/>
          <p:nvPr/>
        </p:nvSpPr>
        <p:spPr>
          <a:xfrm>
            <a:off x="678025" y="1520825"/>
            <a:ext cx="1419900" cy="433800"/>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 name="Google Shape;71;g301cc19a89a_1_0"/>
          <p:cNvSpPr/>
          <p:nvPr/>
        </p:nvSpPr>
        <p:spPr>
          <a:xfrm>
            <a:off x="2202975" y="1520825"/>
            <a:ext cx="1419900" cy="433800"/>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g301cc19a89a_1_0"/>
          <p:cNvSpPr txBox="1"/>
          <p:nvPr/>
        </p:nvSpPr>
        <p:spPr>
          <a:xfrm>
            <a:off x="788425" y="1549850"/>
            <a:ext cx="1199100" cy="267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Montserrat"/>
                <a:ea typeface="Montserrat"/>
                <a:cs typeface="Montserrat"/>
                <a:sym typeface="Montserrat"/>
              </a:rPr>
              <a:t>Fraternity</a:t>
            </a:r>
            <a:endParaRPr sz="1400" b="1" i="0" u="none" strike="noStrike" cap="none">
              <a:solidFill>
                <a:schemeClr val="lt1"/>
              </a:solidFill>
              <a:latin typeface="Montserrat"/>
              <a:ea typeface="Montserrat"/>
              <a:cs typeface="Montserrat"/>
              <a:sym typeface="Montserrat"/>
            </a:endParaRPr>
          </a:p>
        </p:txBody>
      </p:sp>
      <p:sp>
        <p:nvSpPr>
          <p:cNvPr id="73" name="Google Shape;73;g301cc19a89a_1_0"/>
          <p:cNvSpPr txBox="1"/>
          <p:nvPr/>
        </p:nvSpPr>
        <p:spPr>
          <a:xfrm>
            <a:off x="2202975" y="1549850"/>
            <a:ext cx="1386000" cy="267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Montserrat"/>
                <a:ea typeface="Montserrat"/>
                <a:cs typeface="Montserrat"/>
                <a:sym typeface="Montserrat"/>
              </a:rPr>
              <a:t>Foundation</a:t>
            </a:r>
            <a:endParaRPr sz="1400" b="1" i="0" u="none" strike="noStrike" cap="none">
              <a:solidFill>
                <a:schemeClr val="lt1"/>
              </a:solidFill>
              <a:latin typeface="Montserrat"/>
              <a:ea typeface="Montserrat"/>
              <a:cs typeface="Montserrat"/>
              <a:sym typeface="Montserrat"/>
            </a:endParaRPr>
          </a:p>
        </p:txBody>
      </p:sp>
      <p:sp>
        <p:nvSpPr>
          <p:cNvPr id="74" name="Google Shape;74;g301cc19a89a_1_0"/>
          <p:cNvSpPr/>
          <p:nvPr/>
        </p:nvSpPr>
        <p:spPr>
          <a:xfrm>
            <a:off x="1477050" y="997350"/>
            <a:ext cx="1419900" cy="433800"/>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g301cc19a89a_1_0"/>
          <p:cNvSpPr txBox="1"/>
          <p:nvPr/>
        </p:nvSpPr>
        <p:spPr>
          <a:xfrm>
            <a:off x="1464600" y="1004400"/>
            <a:ext cx="1444800" cy="267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Montserrat"/>
                <a:ea typeface="Montserrat"/>
                <a:cs typeface="Montserrat"/>
                <a:sym typeface="Montserrat"/>
              </a:rPr>
              <a:t>Membership</a:t>
            </a:r>
            <a:endParaRPr sz="1400" b="1" i="0" u="none" strike="noStrike" cap="none">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Flower Pattern">
  <a:themeElements>
    <a:clrScheme name="Convention 2022">
      <a:dk1>
        <a:srgbClr val="00205B"/>
      </a:dk1>
      <a:lt1>
        <a:srgbClr val="FFFFFF"/>
      </a:lt1>
      <a:dk2>
        <a:srgbClr val="00205B"/>
      </a:dk2>
      <a:lt2>
        <a:srgbClr val="FFFFFF"/>
      </a:lt2>
      <a:accent1>
        <a:srgbClr val="B88F52"/>
      </a:accent1>
      <a:accent2>
        <a:srgbClr val="FFFFFF"/>
      </a:accent2>
      <a:accent3>
        <a:srgbClr val="DCB073"/>
      </a:accent3>
      <a:accent4>
        <a:srgbClr val="FFFFFF"/>
      </a:accent4>
      <a:accent5>
        <a:srgbClr val="00205B"/>
      </a:accent5>
      <a:accent6>
        <a:srgbClr val="DCB073"/>
      </a:accent6>
      <a:hlink>
        <a:srgbClr val="DCB073"/>
      </a:hlink>
      <a:folHlink>
        <a:srgbClr val="DCB07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1895</Words>
  <Application>Microsoft Office PowerPoint</Application>
  <PresentationFormat>Custom</PresentationFormat>
  <Paragraphs>262</Paragraphs>
  <Slides>45</Slides>
  <Notes>45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Montserrat</vt:lpstr>
      <vt:lpstr>Noto Sans Symbols</vt:lpstr>
      <vt:lpstr>Calibri</vt:lpstr>
      <vt:lpstr>Arial</vt:lpstr>
      <vt:lpstr>Flower Pattern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Morgan Branson</dc:creator>
  <cp:lastModifiedBy>Kim Castelo</cp:lastModifiedBy>
  <cp:revision>2</cp:revision>
  <dcterms:created xsi:type="dcterms:W3CDTF">2021-10-18T19:40:09Z</dcterms:created>
  <dcterms:modified xsi:type="dcterms:W3CDTF">2025-09-24T18:05:01Z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y fmtid="{D5CDD505-2E9C-101B-9397-08002B2CF9AE}" pid="5" name="ContentTypeId">
    <vt:lpwstr>0x0101008034AA69B8607241A4F78BEC27C228A6</vt:lpwstr>
  </property>
</Properties>
</file>